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5" d="100"/>
          <a:sy n="95"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6F9809-E991-1048-A34A-D40BB435BE70}" type="datetimeFigureOut">
              <a:rPr lang="en-US" smtClean="0"/>
              <a:t>12/27/09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B10FE-DF74-1343-8288-24968B8D7F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D176AA6-C2D5-B24F-AA03-BEE6BE91BE5A}" type="slidenum">
              <a:rPr lang="en-US"/>
              <a:pPr/>
              <a:t>1</a:t>
            </a:fld>
            <a:endParaRPr lang="en-US"/>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6A2468FA-7032-1E4A-B607-70F0108D732D}" type="slidenum">
              <a:rPr lang="en-US"/>
              <a:pPr/>
              <a:t>10</a:t>
            </a:fld>
            <a:endParaRPr lang="en-US"/>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7097DE7A-C0F6-8246-8EE4-534AA0D78EA9}" type="slidenum">
              <a:rPr lang="en-US"/>
              <a:pPr/>
              <a:t>11</a:t>
            </a:fld>
            <a:endParaRPr lang="en-US"/>
          </a:p>
        </p:txBody>
      </p:sp>
      <p:sp>
        <p:nvSpPr>
          <p:cNvPr id="105475" name="Rectangle 1026"/>
          <p:cNvSpPr>
            <a:spLocks noChangeArrowheads="1" noTextEdit="1"/>
          </p:cNvSpPr>
          <p:nvPr>
            <p:ph type="sldImg"/>
          </p:nvPr>
        </p:nvSpPr>
        <p:spPr>
          <a:ln/>
        </p:spPr>
      </p:sp>
      <p:sp>
        <p:nvSpPr>
          <p:cNvPr id="105476"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BCF5607D-83DF-0A49-B413-A80EE750E413}" type="slidenum">
              <a:rPr lang="en-US"/>
              <a:pPr/>
              <a:t>12</a:t>
            </a:fld>
            <a:endParaRPr lang="en-US"/>
          </a:p>
        </p:txBody>
      </p:sp>
      <p:sp>
        <p:nvSpPr>
          <p:cNvPr id="107523" name="Rectangle 1026"/>
          <p:cNvSpPr>
            <a:spLocks noChangeArrowheads="1" noTextEdit="1"/>
          </p:cNvSpPr>
          <p:nvPr>
            <p:ph type="sldImg"/>
          </p:nvPr>
        </p:nvSpPr>
        <p:spPr>
          <a:ln/>
        </p:spPr>
      </p:sp>
      <p:sp>
        <p:nvSpPr>
          <p:cNvPr id="107524"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BA83B36F-C57C-4D42-9E2B-BC302D198638}" type="slidenum">
              <a:rPr lang="en-US"/>
              <a:pPr/>
              <a:t>13</a:t>
            </a:fld>
            <a:endParaRPr lang="en-US"/>
          </a:p>
        </p:txBody>
      </p:sp>
      <p:sp>
        <p:nvSpPr>
          <p:cNvPr id="109571" name="Rectangle 1026"/>
          <p:cNvSpPr>
            <a:spLocks noChangeArrowheads="1" noTextEdit="1"/>
          </p:cNvSpPr>
          <p:nvPr>
            <p:ph type="sldImg"/>
          </p:nvPr>
        </p:nvSpPr>
        <p:spPr>
          <a:ln/>
        </p:spPr>
      </p:sp>
      <p:sp>
        <p:nvSpPr>
          <p:cNvPr id="109572"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0030F8F-0DAF-D048-B377-5BDB7A490883}" type="slidenum">
              <a:rPr lang="en-US"/>
              <a:pPr/>
              <a:t>14</a:t>
            </a:fld>
            <a:endParaRPr lang="en-US"/>
          </a:p>
        </p:txBody>
      </p:sp>
      <p:sp>
        <p:nvSpPr>
          <p:cNvPr id="111619" name="Rectangle 1026"/>
          <p:cNvSpPr>
            <a:spLocks noChangeArrowheads="1" noTextEdit="1"/>
          </p:cNvSpPr>
          <p:nvPr>
            <p:ph type="sldImg"/>
          </p:nvPr>
        </p:nvSpPr>
        <p:spPr>
          <a:ln/>
        </p:spPr>
      </p:sp>
      <p:sp>
        <p:nvSpPr>
          <p:cNvPr id="111620" name="Rectangle 1027"/>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D913E11-F6D8-5942-9A69-4E25B845353D}" type="slidenum">
              <a:rPr lang="en-US"/>
              <a:pPr/>
              <a:t>2</a:t>
            </a:fld>
            <a:endParaRPr lang="en-US"/>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C146BA6-915F-CD47-8781-05C4F41B09CD}" type="slidenum">
              <a:rPr lang="en-US"/>
              <a:pPr/>
              <a:t>3</a:t>
            </a:fld>
            <a:endParaRPr lang="en-US"/>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6FE5DD3-B06C-FA4B-B1EE-9511881DE6E6}" type="slidenum">
              <a:rPr lang="en-US"/>
              <a:pPr/>
              <a:t>4</a:t>
            </a:fld>
            <a:endParaRPr lang="en-US"/>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9CEC4DB-A92D-D049-A4A5-C2D299824DD2}" type="slidenum">
              <a:rPr lang="en-US"/>
              <a:pPr/>
              <a:t>5</a:t>
            </a:fld>
            <a:endParaRPr lang="en-US"/>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BF8E65E-B2E9-BA4C-96A3-BC15B768E661}" type="slidenum">
              <a:rPr lang="en-US"/>
              <a:pPr/>
              <a:t>6</a:t>
            </a:fld>
            <a:endParaRPr lang="en-US"/>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7C0AFFE7-1FE6-3541-88A2-58BD5A6E6F67}" type="slidenum">
              <a:rPr lang="en-US"/>
              <a:pPr/>
              <a:t>7</a:t>
            </a:fld>
            <a:endParaRPr lang="en-US"/>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A3B45EFB-2343-B444-9DFE-1F3AEE7C1A90}" type="slidenum">
              <a:rPr lang="en-US"/>
              <a:pPr/>
              <a:t>8</a:t>
            </a:fld>
            <a:endParaRPr lang="en-US"/>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43EDF5CD-ADCE-314F-A692-62625F557799}" type="slidenum">
              <a:rPr lang="en-US"/>
              <a:pPr/>
              <a:t>9</a:t>
            </a:fld>
            <a:endParaRPr lang="en-US"/>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AU"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sp>
        <p:nvSpPr>
          <p:cNvPr id="16" name="Date Placeholder 15"/>
          <p:cNvSpPr>
            <a:spLocks noGrp="1"/>
          </p:cNvSpPr>
          <p:nvPr>
            <p:ph type="dt" sz="half" idx="10"/>
          </p:nvPr>
        </p:nvSpPr>
        <p:spPr/>
        <p:txBody>
          <a:bodyPr/>
          <a:lstStyle/>
          <a:p>
            <a:fld id="{0722E5BB-E97E-6743-A003-091AF0C84C47}" type="datetimeFigureOut">
              <a:rPr lang="en-US" smtClean="0"/>
              <a:t>12/27/09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6E033FF-1C49-E342-9371-4A745D4D0F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0722E5BB-E97E-6743-A003-091AF0C84C47}" type="datetimeFigureOut">
              <a:rPr lang="en-US" smtClean="0"/>
              <a:t>12/27/09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033FF-1C49-E342-9371-4A745D4D0F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0722E5BB-E97E-6743-A003-091AF0C84C47}" type="datetimeFigureOut">
              <a:rPr lang="en-US" smtClean="0"/>
              <a:t>12/27/09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033FF-1C49-E342-9371-4A745D4D0F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AU"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5" name="Date Placeholder 24"/>
          <p:cNvSpPr>
            <a:spLocks noGrp="1"/>
          </p:cNvSpPr>
          <p:nvPr>
            <p:ph type="dt" sz="half" idx="10"/>
          </p:nvPr>
        </p:nvSpPr>
        <p:spPr/>
        <p:txBody>
          <a:bodyPr/>
          <a:lstStyle/>
          <a:p>
            <a:fld id="{0722E5BB-E97E-6743-A003-091AF0C84C47}" type="datetimeFigureOut">
              <a:rPr lang="en-US" smtClean="0"/>
              <a:t>12/27/09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6E033FF-1C49-E342-9371-4A745D4D0F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19" name="Date Placeholder 18"/>
          <p:cNvSpPr>
            <a:spLocks noGrp="1"/>
          </p:cNvSpPr>
          <p:nvPr>
            <p:ph type="dt" sz="half" idx="10"/>
          </p:nvPr>
        </p:nvSpPr>
        <p:spPr/>
        <p:txBody>
          <a:bodyPr/>
          <a:lstStyle/>
          <a:p>
            <a:fld id="{0722E5BB-E97E-6743-A003-091AF0C84C47}" type="datetimeFigureOut">
              <a:rPr lang="en-US" smtClean="0"/>
              <a:t>12/27/09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6E033FF-1C49-E342-9371-4A745D4D0F8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AU"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AU"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1" name="Date Placeholder 20"/>
          <p:cNvSpPr>
            <a:spLocks noGrp="1"/>
          </p:cNvSpPr>
          <p:nvPr>
            <p:ph type="dt" sz="half" idx="10"/>
          </p:nvPr>
        </p:nvSpPr>
        <p:spPr/>
        <p:txBody>
          <a:bodyPr/>
          <a:lstStyle/>
          <a:p>
            <a:fld id="{0722E5BB-E97E-6743-A003-091AF0C84C47}" type="datetimeFigureOut">
              <a:rPr lang="en-US" smtClean="0"/>
              <a:t>12/27/09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6E033FF-1C49-E342-9371-4A745D4D0F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AU"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0" name="Date Placeholder 9"/>
          <p:cNvSpPr>
            <a:spLocks noGrp="1"/>
          </p:cNvSpPr>
          <p:nvPr>
            <p:ph type="dt" sz="half" idx="10"/>
          </p:nvPr>
        </p:nvSpPr>
        <p:spPr/>
        <p:txBody>
          <a:bodyPr/>
          <a:lstStyle/>
          <a:p>
            <a:fld id="{0722E5BB-E97E-6743-A003-091AF0C84C47}" type="datetimeFigureOut">
              <a:rPr lang="en-US" smtClean="0"/>
              <a:t>12/27/09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6E033FF-1C49-E342-9371-4A745D4D0F8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AU" smtClean="0"/>
              <a:t>Click to edit Master title style</a:t>
            </a:r>
            <a:endParaRPr kumimoji="0" lang="en-US"/>
          </a:p>
        </p:txBody>
      </p:sp>
      <p:sp>
        <p:nvSpPr>
          <p:cNvPr id="12" name="Date Placeholder 11"/>
          <p:cNvSpPr>
            <a:spLocks noGrp="1"/>
          </p:cNvSpPr>
          <p:nvPr>
            <p:ph type="dt" sz="half" idx="10"/>
          </p:nvPr>
        </p:nvSpPr>
        <p:spPr/>
        <p:txBody>
          <a:bodyPr/>
          <a:lstStyle/>
          <a:p>
            <a:fld id="{0722E5BB-E97E-6743-A003-091AF0C84C47}" type="datetimeFigureOut">
              <a:rPr lang="en-US" smtClean="0"/>
              <a:t>12/27/09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033FF-1C49-E342-9371-4A745D4D0F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22E5BB-E97E-6743-A003-091AF0C84C47}" type="datetimeFigureOut">
              <a:rPr lang="en-US" smtClean="0"/>
              <a:t>12/27/09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033FF-1C49-E342-9371-4A745D4D0F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AU"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AU"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5" name="Date Placeholder 24"/>
          <p:cNvSpPr>
            <a:spLocks noGrp="1"/>
          </p:cNvSpPr>
          <p:nvPr>
            <p:ph type="dt" sz="half" idx="10"/>
          </p:nvPr>
        </p:nvSpPr>
        <p:spPr/>
        <p:txBody>
          <a:bodyPr/>
          <a:lstStyle/>
          <a:p>
            <a:fld id="{0722E5BB-E97E-6743-A003-091AF0C84C47}" type="datetimeFigureOut">
              <a:rPr lang="en-US" smtClean="0"/>
              <a:t>12/27/09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033FF-1C49-E342-9371-4A745D4D0F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AU" smtClean="0"/>
              <a:t>Click icon to add picture</a:t>
            </a:r>
            <a:endParaRPr kumimoji="0" lang="en-US" dirty="0"/>
          </a:p>
        </p:txBody>
      </p:sp>
      <p:sp>
        <p:nvSpPr>
          <p:cNvPr id="7" name="Date Placeholder 6"/>
          <p:cNvSpPr>
            <a:spLocks noGrp="1"/>
          </p:cNvSpPr>
          <p:nvPr>
            <p:ph type="dt" sz="half" idx="10"/>
          </p:nvPr>
        </p:nvSpPr>
        <p:spPr/>
        <p:txBody>
          <a:bodyPr/>
          <a:lstStyle/>
          <a:p>
            <a:fld id="{0722E5BB-E97E-6743-A003-091AF0C84C47}" type="datetimeFigureOut">
              <a:rPr lang="en-US" smtClean="0"/>
              <a:t>12/27/09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6E033FF-1C49-E342-9371-4A745D4D0F8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AU"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722E5BB-E97E-6743-A003-091AF0C84C47}" type="datetimeFigureOut">
              <a:rPr lang="en-US" smtClean="0"/>
              <a:t>12/27/09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6E033FF-1C49-E342-9371-4A745D4D0F8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AU"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health.gov.au/oatsih" TargetMode="External"/><Relationship Id="rId4" Type="http://schemas.openxmlformats.org/officeDocument/2006/relationships/hyperlink" Target="http://www.naccho.org.au" TargetMode="External"/><Relationship Id="rId5" Type="http://schemas.openxmlformats.org/officeDocument/2006/relationships/hyperlink" Target="http://www.ahmrc.org.au"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health.gov.au/internet/h4l/publishing.nsf/Content/respack-exemplarsit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eaLnBrk="1" hangingPunct="1"/>
            <a:r>
              <a:rPr lang="en-US"/>
              <a:t>WHAT ARE THE PRIORITY ISSUES FOR IMPROVING AUSTRALIA’S HEALTH?</a:t>
            </a:r>
          </a:p>
        </p:txBody>
      </p:sp>
      <p:sp>
        <p:nvSpPr>
          <p:cNvPr id="83971" name="Rectangle 3"/>
          <p:cNvSpPr>
            <a:spLocks noGrp="1" noChangeArrowheads="1"/>
          </p:cNvSpPr>
          <p:nvPr>
            <p:ph idx="1"/>
          </p:nvPr>
        </p:nvSpPr>
        <p:spPr>
          <a:xfrm>
            <a:off x="381000" y="1676400"/>
            <a:ext cx="8077200" cy="4267200"/>
          </a:xfrm>
        </p:spPr>
        <p:txBody>
          <a:bodyPr/>
          <a:lstStyle/>
          <a:p>
            <a:pPr eaLnBrk="1" hangingPunct="1">
              <a:lnSpc>
                <a:spcPct val="90000"/>
              </a:lnSpc>
              <a:buFontTx/>
              <a:buNone/>
            </a:pPr>
            <a:endParaRPr lang="en-US" sz="2800" dirty="0"/>
          </a:p>
          <a:p>
            <a:pPr eaLnBrk="1" hangingPunct="1">
              <a:lnSpc>
                <a:spcPct val="90000"/>
              </a:lnSpc>
              <a:buFontTx/>
              <a:buNone/>
            </a:pPr>
            <a:r>
              <a:rPr lang="en-US" sz="2800" u="sng" dirty="0"/>
              <a:t>Groups Experiencing Health Inequities</a:t>
            </a:r>
          </a:p>
          <a:p>
            <a:pPr eaLnBrk="1" hangingPunct="1">
              <a:lnSpc>
                <a:spcPct val="90000"/>
              </a:lnSpc>
              <a:buFontTx/>
              <a:buNone/>
            </a:pPr>
            <a:endParaRPr lang="en-US" sz="1400" dirty="0"/>
          </a:p>
          <a:p>
            <a:pPr eaLnBrk="1" hangingPunct="1">
              <a:lnSpc>
                <a:spcPct val="90000"/>
              </a:lnSpc>
              <a:buFontTx/>
              <a:buNone/>
            </a:pPr>
            <a:r>
              <a:rPr lang="en-US" sz="1400" dirty="0"/>
              <a:t>	Generally speaking Australians health status is improving. However, this is not shared Australia-wide. There are fundamental differences in the level of health for particular groups. Groups within Australia experience </a:t>
            </a:r>
            <a:r>
              <a:rPr lang="en-US" sz="1400" b="1" dirty="0"/>
              <a:t>inequities (unfair differences in levels of health status).</a:t>
            </a:r>
            <a:endParaRPr lang="en-US" sz="1400" dirty="0"/>
          </a:p>
          <a:p>
            <a:pPr eaLnBrk="1" hangingPunct="1">
              <a:lnSpc>
                <a:spcPct val="90000"/>
              </a:lnSpc>
              <a:buFontTx/>
              <a:buNone/>
            </a:pPr>
            <a:r>
              <a:rPr lang="en-US" sz="1400" dirty="0"/>
              <a:t>	</a:t>
            </a:r>
          </a:p>
          <a:p>
            <a:pPr eaLnBrk="1" hangingPunct="1">
              <a:lnSpc>
                <a:spcPct val="90000"/>
              </a:lnSpc>
              <a:buFontTx/>
              <a:buNone/>
            </a:pPr>
            <a:r>
              <a:rPr lang="en-US" sz="1400" dirty="0"/>
              <a:t>	Aboriginal and Torres Strait Islanders</a:t>
            </a:r>
          </a:p>
          <a:p>
            <a:pPr eaLnBrk="1" hangingPunct="1">
              <a:lnSpc>
                <a:spcPct val="90000"/>
              </a:lnSpc>
              <a:buFontTx/>
              <a:buNone/>
            </a:pPr>
            <a:r>
              <a:rPr lang="en-US" sz="1400" dirty="0"/>
              <a:t>	Socio-economically disadvantaged</a:t>
            </a:r>
          </a:p>
          <a:p>
            <a:pPr eaLnBrk="1" hangingPunct="1">
              <a:lnSpc>
                <a:spcPct val="90000"/>
              </a:lnSpc>
              <a:buFontTx/>
              <a:buNone/>
            </a:pPr>
            <a:r>
              <a:rPr lang="en-US" sz="1400" dirty="0"/>
              <a:t>	People living in rural and remote areas</a:t>
            </a:r>
          </a:p>
          <a:p>
            <a:pPr eaLnBrk="1" hangingPunct="1">
              <a:lnSpc>
                <a:spcPct val="90000"/>
              </a:lnSpc>
              <a:buFontTx/>
              <a:buNone/>
            </a:pPr>
            <a:r>
              <a:rPr lang="en-US" sz="1400" dirty="0"/>
              <a:t>	Australians born overseas</a:t>
            </a:r>
          </a:p>
          <a:p>
            <a:pPr eaLnBrk="1" hangingPunct="1">
              <a:lnSpc>
                <a:spcPct val="90000"/>
              </a:lnSpc>
              <a:buFontTx/>
              <a:buNone/>
            </a:pPr>
            <a:r>
              <a:rPr lang="en-US" sz="1400" dirty="0"/>
              <a:t>	Elderly</a:t>
            </a:r>
          </a:p>
          <a:p>
            <a:pPr eaLnBrk="1" hangingPunct="1">
              <a:lnSpc>
                <a:spcPct val="90000"/>
              </a:lnSpc>
              <a:buFontTx/>
              <a:buNone/>
            </a:pPr>
            <a:r>
              <a:rPr lang="en-US" sz="1400" dirty="0"/>
              <a:t>	People with disabilities</a:t>
            </a:r>
          </a:p>
          <a:p>
            <a:pPr eaLnBrk="1" hangingPunct="1">
              <a:lnSpc>
                <a:spcPct val="90000"/>
              </a:lnSpc>
              <a:buFontTx/>
              <a:buNone/>
            </a:pP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a:xfrm>
            <a:off x="228600" y="304800"/>
            <a:ext cx="8686800" cy="5943600"/>
          </a:xfrm>
        </p:spPr>
        <p:txBody>
          <a:bodyPr/>
          <a:lstStyle/>
          <a:p>
            <a:pPr eaLnBrk="1" hangingPunct="1">
              <a:buFontTx/>
              <a:buNone/>
            </a:pPr>
            <a:r>
              <a:rPr lang="en-US" sz="1600" u="sng"/>
              <a:t>The socio-cultural, socio-economic and environmental determinants of health</a:t>
            </a:r>
          </a:p>
          <a:p>
            <a:pPr eaLnBrk="1" hangingPunct="1">
              <a:buFontTx/>
              <a:buNone/>
            </a:pPr>
            <a:endParaRPr lang="en-US"/>
          </a:p>
          <a:p>
            <a:pPr eaLnBrk="1" hangingPunct="1">
              <a:buFontTx/>
              <a:buNone/>
            </a:pPr>
            <a:endParaRPr lang="en-US"/>
          </a:p>
        </p:txBody>
      </p:sp>
      <p:graphicFrame>
        <p:nvGraphicFramePr>
          <p:cNvPr id="101397" name="Group 21"/>
          <p:cNvGraphicFramePr>
            <a:graphicFrameLocks noGrp="1"/>
          </p:cNvGraphicFramePr>
          <p:nvPr/>
        </p:nvGraphicFramePr>
        <p:xfrm>
          <a:off x="381000" y="838200"/>
          <a:ext cx="8458200" cy="2514600"/>
        </p:xfrm>
        <a:graphic>
          <a:graphicData uri="http://schemas.openxmlformats.org/drawingml/2006/table">
            <a:tbl>
              <a:tblPr/>
              <a:tblGrid>
                <a:gridCol w="2819400"/>
                <a:gridCol w="2819400"/>
                <a:gridCol w="28194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Socio-cultural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Socioeconomic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Environmental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Pressure’s on those working on the land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Feelings of despair and helplessness with the lack of opportunities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Lower income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Fewer employment opportunities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Fewer educational opportunities (e.g. tertiary education)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Hazardous occupations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Lack of access to health services (travel long distances to health care services)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Poorer overall living conditions due to harsher environment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Less access to basic necessities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417" name="Rectangle 22"/>
          <p:cNvSpPr>
            <a:spLocks noChangeArrowheads="1"/>
          </p:cNvSpPr>
          <p:nvPr/>
        </p:nvSpPr>
        <p:spPr bwMode="auto">
          <a:xfrm>
            <a:off x="152400" y="3505200"/>
            <a:ext cx="8520113" cy="3133725"/>
          </a:xfrm>
          <a:prstGeom prst="rect">
            <a:avLst/>
          </a:prstGeom>
          <a:noFill/>
          <a:ln w="9525">
            <a:noFill/>
            <a:miter lim="800000"/>
            <a:headEnd/>
            <a:tailEnd/>
          </a:ln>
        </p:spPr>
        <p:txBody>
          <a:bodyPr wrap="none">
            <a:prstTxWarp prst="textNoShape">
              <a:avLst/>
            </a:prstTxWarp>
            <a:spAutoFit/>
          </a:bodyPr>
          <a:lstStyle/>
          <a:p>
            <a:r>
              <a:rPr lang="en-US" sz="1600" u="sng"/>
              <a:t>The Roles of Individuals, Communities and Governments in Addressing the Health Inequities</a:t>
            </a:r>
          </a:p>
          <a:p>
            <a:endParaRPr lang="en-US" sz="1600" u="sng"/>
          </a:p>
          <a:p>
            <a:r>
              <a:rPr lang="en-US" sz="1400" u="sng"/>
              <a:t>Governments</a:t>
            </a:r>
          </a:p>
          <a:p>
            <a:endParaRPr lang="en-US" sz="1400" u="sng"/>
          </a:p>
          <a:p>
            <a:r>
              <a:rPr lang="en-US" sz="1400"/>
              <a:t>Rural Health Priority Taskforce provides advice to the NSW Government about improving </a:t>
            </a:r>
          </a:p>
          <a:p>
            <a:r>
              <a:rPr lang="en-US" sz="1400"/>
              <a:t>health services to people in rural and remote areas.</a:t>
            </a:r>
          </a:p>
          <a:p>
            <a:endParaRPr lang="en-US" sz="1400"/>
          </a:p>
          <a:p>
            <a:r>
              <a:rPr lang="en-US" sz="1400"/>
              <a:t>Priorities:</a:t>
            </a:r>
          </a:p>
          <a:p>
            <a:pPr>
              <a:buFontTx/>
              <a:buChar char="-"/>
            </a:pPr>
            <a:r>
              <a:rPr lang="en-US" sz="1400"/>
              <a:t>Attract and retain more health professionals in rural and remote communities</a:t>
            </a:r>
          </a:p>
          <a:p>
            <a:pPr>
              <a:buFontTx/>
              <a:buChar char="-"/>
            </a:pPr>
            <a:r>
              <a:rPr lang="en-US" sz="1400"/>
              <a:t>Provide sustainable quality health services</a:t>
            </a:r>
          </a:p>
          <a:p>
            <a:pPr>
              <a:buFontTx/>
              <a:buChar char="-"/>
            </a:pPr>
            <a:r>
              <a:rPr lang="en-US" sz="1400"/>
              <a:t>Make health services more accessible via initiatives such as “Telehealth”, a visual</a:t>
            </a:r>
          </a:p>
          <a:p>
            <a:r>
              <a:rPr lang="en-US" sz="1400"/>
              <a:t>telecommunications system for clinicians and patients.</a:t>
            </a:r>
          </a:p>
          <a:p>
            <a:endParaRPr lang="en-US" sz="1400"/>
          </a:p>
          <a:p>
            <a:r>
              <a:rPr lang="en-US" sz="1400"/>
              <a:t>Examples: Medical Specialist Outreach Assistance Program and Multi Purpose Service (MPS) Program</a:t>
            </a:r>
            <a:endParaRPr lang="en-US"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152400" y="304800"/>
            <a:ext cx="8763000" cy="5486400"/>
          </a:xfrm>
        </p:spPr>
        <p:txBody>
          <a:bodyPr/>
          <a:lstStyle/>
          <a:p>
            <a:pPr eaLnBrk="1" hangingPunct="1">
              <a:buFontTx/>
              <a:buNone/>
            </a:pPr>
            <a:r>
              <a:rPr lang="en-US" sz="1600" u="sng"/>
              <a:t>Communities</a:t>
            </a:r>
          </a:p>
          <a:p>
            <a:pPr eaLnBrk="1" hangingPunct="1">
              <a:buFontTx/>
              <a:buNone/>
            </a:pPr>
            <a:endParaRPr lang="en-US" sz="1600" u="sng"/>
          </a:p>
          <a:p>
            <a:pPr eaLnBrk="1" hangingPunct="1">
              <a:buFontTx/>
              <a:buNone/>
            </a:pPr>
            <a:r>
              <a:rPr lang="en-US" sz="1600"/>
              <a:t>	Multipurpose services running in NSW rural communities. Aim to integrate services, better match services  to community needs, achieve gains in productivity, reduce administration and share resources.</a:t>
            </a:r>
            <a:endParaRPr lang="en-US" sz="1600" u="sn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09600" y="0"/>
            <a:ext cx="7772400" cy="990600"/>
          </a:xfrm>
        </p:spPr>
        <p:txBody>
          <a:bodyPr/>
          <a:lstStyle/>
          <a:p>
            <a:pPr eaLnBrk="1" hangingPunct="1"/>
            <a:r>
              <a:rPr lang="en-US" sz="3600"/>
              <a:t>OVERSEAS BORN PEOPLE</a:t>
            </a:r>
          </a:p>
        </p:txBody>
      </p:sp>
      <p:sp>
        <p:nvSpPr>
          <p:cNvPr id="106499" name="Rectangle 3"/>
          <p:cNvSpPr>
            <a:spLocks noGrp="1" noChangeArrowheads="1"/>
          </p:cNvSpPr>
          <p:nvPr>
            <p:ph idx="1"/>
          </p:nvPr>
        </p:nvSpPr>
        <p:spPr>
          <a:xfrm>
            <a:off x="304800" y="914400"/>
            <a:ext cx="8610600" cy="4800600"/>
          </a:xfrm>
        </p:spPr>
        <p:txBody>
          <a:bodyPr/>
          <a:lstStyle/>
          <a:p>
            <a:pPr eaLnBrk="1" hangingPunct="1">
              <a:buFontTx/>
              <a:buNone/>
            </a:pPr>
            <a:r>
              <a:rPr lang="en-US" sz="1400"/>
              <a:t>	The Australian population comprises 24% of people born overseas. Within the population of people born overseas, there is a great diversity of group characteristics and health status.</a:t>
            </a:r>
          </a:p>
          <a:p>
            <a:pPr eaLnBrk="1" hangingPunct="1">
              <a:buFontTx/>
              <a:buNone/>
            </a:pPr>
            <a:endParaRPr lang="en-US" sz="1400"/>
          </a:p>
          <a:p>
            <a:pPr eaLnBrk="1" hangingPunct="1">
              <a:buFontTx/>
              <a:buNone/>
            </a:pPr>
            <a:r>
              <a:rPr lang="en-US" sz="1400" u="sng"/>
              <a:t>The Nature and Extent of the Health Inequities</a:t>
            </a:r>
          </a:p>
          <a:p>
            <a:pPr eaLnBrk="1" hangingPunct="1">
              <a:buFontTx/>
              <a:buNone/>
            </a:pPr>
            <a:endParaRPr lang="en-US" sz="1400" u="sng"/>
          </a:p>
          <a:p>
            <a:pPr eaLnBrk="1" hangingPunct="1">
              <a:buFontTx/>
              <a:buNone/>
            </a:pPr>
            <a:r>
              <a:rPr lang="en-US" sz="1400"/>
              <a:t>	In general, immigrants on arrival to Australia have better health than the Australian born population (mainly due to the government selecting people based on health, education and job skills). This is known as the “Healthy Migrant Effect”. As time goes on the new residents health declines with length of stay. This can be attributed to:</a:t>
            </a:r>
          </a:p>
          <a:p>
            <a:pPr eaLnBrk="1" hangingPunct="1">
              <a:buFontTx/>
              <a:buChar char="-"/>
            </a:pPr>
            <a:r>
              <a:rPr lang="en-US" sz="1400"/>
              <a:t>socio-economic status</a:t>
            </a:r>
          </a:p>
          <a:p>
            <a:pPr eaLnBrk="1" hangingPunct="1">
              <a:buFontTx/>
              <a:buChar char="-"/>
            </a:pPr>
            <a:r>
              <a:rPr lang="en-US" sz="1400"/>
              <a:t>poor language skills</a:t>
            </a:r>
          </a:p>
          <a:p>
            <a:pPr eaLnBrk="1" hangingPunct="1">
              <a:buFontTx/>
              <a:buChar char="-"/>
            </a:pPr>
            <a:r>
              <a:rPr lang="en-US" sz="1400"/>
              <a:t>stress associated with re-settlement</a:t>
            </a:r>
          </a:p>
          <a:p>
            <a:pPr eaLnBrk="1" hangingPunct="1">
              <a:buFontTx/>
              <a:buNone/>
            </a:pPr>
            <a:endParaRPr lang="en-US" sz="1400"/>
          </a:p>
          <a:p>
            <a:pPr eaLnBrk="1" hangingPunct="1">
              <a:buFontTx/>
              <a:buNone/>
            </a:pPr>
            <a:r>
              <a:rPr lang="en-US" sz="1400"/>
              <a:t>Overseas born people:</a:t>
            </a:r>
          </a:p>
          <a:p>
            <a:pPr eaLnBrk="1" hangingPunct="1">
              <a:buFontTx/>
              <a:buChar char="-"/>
            </a:pPr>
            <a:r>
              <a:rPr lang="en-US" sz="1400"/>
              <a:t>Less likely to exercise</a:t>
            </a:r>
          </a:p>
          <a:p>
            <a:pPr eaLnBrk="1" hangingPunct="1">
              <a:buFontTx/>
              <a:buChar char="-"/>
            </a:pPr>
            <a:r>
              <a:rPr lang="en-US" sz="1400"/>
              <a:t>More likely to be overweight</a:t>
            </a:r>
          </a:p>
          <a:p>
            <a:pPr eaLnBrk="1" hangingPunct="1">
              <a:buFontTx/>
              <a:buChar char="-"/>
            </a:pPr>
            <a:r>
              <a:rPr lang="en-US" sz="1400"/>
              <a:t>Less likely to report medical conditions</a:t>
            </a:r>
          </a:p>
          <a:p>
            <a:pPr eaLnBrk="1" hangingPunct="1">
              <a:buFontTx/>
              <a:buChar char="-"/>
            </a:pPr>
            <a:r>
              <a:rPr lang="en-US" sz="1400"/>
              <a:t>Less likely to immunise children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228600" y="304800"/>
            <a:ext cx="8534400" cy="4953000"/>
          </a:xfrm>
        </p:spPr>
        <p:txBody>
          <a:bodyPr/>
          <a:lstStyle/>
          <a:p>
            <a:pPr eaLnBrk="1" hangingPunct="1">
              <a:buFontTx/>
              <a:buNone/>
            </a:pPr>
            <a:r>
              <a:rPr lang="en-US" sz="1600" u="sng"/>
              <a:t>The Socio-cultural, Socio-economic and Environmental Determinants</a:t>
            </a:r>
          </a:p>
          <a:p>
            <a:pPr eaLnBrk="1" hangingPunct="1">
              <a:buFontTx/>
              <a:buNone/>
            </a:pPr>
            <a:endParaRPr lang="en-US" sz="1600" u="sng"/>
          </a:p>
          <a:p>
            <a:pPr eaLnBrk="1" hangingPunct="1">
              <a:buFontTx/>
              <a:buNone/>
            </a:pPr>
            <a:endParaRPr lang="en-US" sz="1600" u="sng"/>
          </a:p>
        </p:txBody>
      </p:sp>
      <p:graphicFrame>
        <p:nvGraphicFramePr>
          <p:cNvPr id="104467" name="Group 19"/>
          <p:cNvGraphicFramePr>
            <a:graphicFrameLocks noGrp="1"/>
          </p:cNvGraphicFramePr>
          <p:nvPr/>
        </p:nvGraphicFramePr>
        <p:xfrm>
          <a:off x="304800" y="838200"/>
          <a:ext cx="8458200" cy="2590800"/>
        </p:xfrm>
        <a:graphic>
          <a:graphicData uri="http://schemas.openxmlformats.org/drawingml/2006/table">
            <a:tbl>
              <a:tblPr/>
              <a:tblGrid>
                <a:gridCol w="2819400"/>
                <a:gridCol w="2819400"/>
                <a:gridCol w="28194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Socio-cultural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Socio-economic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Environmental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Language barriers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Stress resulting from relocation - unfamiliar culture and lack of contact with those from their original culture</a:t>
                      </a:r>
                      <a:b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b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Different understandings of health and illness, and varying expectations of health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Relatively well off when they arrive in Australia but socio-economic status may fall depending on opportunities for employment, housing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Unfamiliar surroundings - knowledge of where health services 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61" name="Rectangle 20"/>
          <p:cNvSpPr>
            <a:spLocks noChangeArrowheads="1"/>
          </p:cNvSpPr>
          <p:nvPr/>
        </p:nvSpPr>
        <p:spPr bwMode="auto">
          <a:xfrm>
            <a:off x="293688" y="3455988"/>
            <a:ext cx="8520112" cy="2435225"/>
          </a:xfrm>
          <a:prstGeom prst="rect">
            <a:avLst/>
          </a:prstGeom>
          <a:noFill/>
          <a:ln w="9525">
            <a:noFill/>
            <a:miter lim="800000"/>
            <a:headEnd/>
            <a:tailEnd/>
          </a:ln>
        </p:spPr>
        <p:txBody>
          <a:bodyPr wrap="none">
            <a:prstTxWarp prst="textNoShape">
              <a:avLst/>
            </a:prstTxWarp>
            <a:spAutoFit/>
          </a:bodyPr>
          <a:lstStyle/>
          <a:p>
            <a:r>
              <a:rPr lang="en-US" sz="1600" u="sng"/>
              <a:t>The Roles of Individuals, Communities and Governments in Addressing the Health Inequities</a:t>
            </a:r>
          </a:p>
          <a:p>
            <a:endParaRPr lang="en-US" sz="1600" u="sng"/>
          </a:p>
          <a:p>
            <a:r>
              <a:rPr lang="en-US" sz="1400" u="sng"/>
              <a:t>Governments</a:t>
            </a:r>
          </a:p>
          <a:p>
            <a:endParaRPr lang="en-US" sz="1400" u="sng"/>
          </a:p>
          <a:p>
            <a:r>
              <a:rPr lang="en-US" sz="1400"/>
              <a:t>Government providing translation and language services within Culturally and Linguistically</a:t>
            </a:r>
          </a:p>
          <a:p>
            <a:r>
              <a:rPr lang="en-US" sz="1400"/>
              <a:t>Diverse (CALD) communities. NSW Multicultural Health Communication Service (MHCS) works </a:t>
            </a:r>
          </a:p>
          <a:p>
            <a:r>
              <a:rPr lang="en-US" sz="1400"/>
              <a:t>with health services to provide non-English speakers with access to important health information.</a:t>
            </a:r>
          </a:p>
          <a:p>
            <a:r>
              <a:rPr lang="en-US" sz="1400"/>
              <a:t>Support is also given to health services within areas that are experiencing a growth in the</a:t>
            </a:r>
          </a:p>
          <a:p>
            <a:r>
              <a:rPr lang="en-US" sz="1400"/>
              <a:t>number of new arrivals and refugees.</a:t>
            </a: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1027"/>
          <p:cNvSpPr>
            <a:spLocks noGrp="1" noChangeArrowheads="1"/>
          </p:cNvSpPr>
          <p:nvPr>
            <p:ph idx="1"/>
          </p:nvPr>
        </p:nvSpPr>
        <p:spPr>
          <a:xfrm>
            <a:off x="228600" y="304800"/>
            <a:ext cx="8534400" cy="5791200"/>
          </a:xfrm>
        </p:spPr>
        <p:txBody>
          <a:bodyPr/>
          <a:lstStyle/>
          <a:p>
            <a:pPr eaLnBrk="1" hangingPunct="1">
              <a:buFontTx/>
              <a:buNone/>
            </a:pPr>
            <a:r>
              <a:rPr lang="en-US" sz="1600" u="sng"/>
              <a:t>Communities and Individuals</a:t>
            </a:r>
          </a:p>
          <a:p>
            <a:pPr eaLnBrk="1" hangingPunct="1">
              <a:buFontTx/>
              <a:buNone/>
            </a:pPr>
            <a:endParaRPr lang="en-US" sz="1600" u="sng"/>
          </a:p>
          <a:p>
            <a:pPr eaLnBrk="1" hangingPunct="1">
              <a:buFontTx/>
              <a:buNone/>
            </a:pPr>
            <a:r>
              <a:rPr lang="en-US" sz="1600"/>
              <a:t>	The critical role of communities is to provide support for their members by advocating, promoting and engaging in the use and delivery of culturally appropriate health services.</a:t>
            </a:r>
          </a:p>
          <a:p>
            <a:pPr eaLnBrk="1" hangingPunct="1">
              <a:buFontTx/>
              <a:buNone/>
            </a:pPr>
            <a:endParaRPr lang="en-US" sz="1600"/>
          </a:p>
          <a:p>
            <a:pPr eaLnBrk="1" hangingPunct="1">
              <a:buFontTx/>
              <a:buNone/>
            </a:pPr>
            <a:r>
              <a:rPr lang="en-US" sz="1600"/>
              <a:t>	Training and education of CALD community members to support and work with health care professionals is very important.</a:t>
            </a:r>
            <a:endParaRPr lang="en-US" sz="1600" u="sn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152400"/>
            <a:ext cx="7772400" cy="1600200"/>
          </a:xfrm>
        </p:spPr>
        <p:txBody>
          <a:bodyPr/>
          <a:lstStyle/>
          <a:p>
            <a:pPr eaLnBrk="1" hangingPunct="1"/>
            <a:r>
              <a:rPr lang="en-US" dirty="0"/>
              <a:t>Aboriginal and Torres Strait Islander Peoples</a:t>
            </a:r>
          </a:p>
        </p:txBody>
      </p:sp>
      <p:sp>
        <p:nvSpPr>
          <p:cNvPr id="86019" name="Rectangle 3"/>
          <p:cNvSpPr>
            <a:spLocks noGrp="1" noChangeArrowheads="1"/>
          </p:cNvSpPr>
          <p:nvPr>
            <p:ph idx="1"/>
          </p:nvPr>
        </p:nvSpPr>
        <p:spPr>
          <a:xfrm>
            <a:off x="381000" y="1752600"/>
            <a:ext cx="8458200" cy="4343400"/>
          </a:xfrm>
        </p:spPr>
        <p:txBody>
          <a:bodyPr/>
          <a:lstStyle/>
          <a:p>
            <a:pPr eaLnBrk="1" hangingPunct="1">
              <a:lnSpc>
                <a:spcPct val="90000"/>
              </a:lnSpc>
              <a:buFontTx/>
              <a:buNone/>
            </a:pPr>
            <a:r>
              <a:rPr lang="en-US" sz="1400" dirty="0"/>
              <a:t>Major inequalities exist in the health status of Aboriginal and Torres Strait Islander peoples.</a:t>
            </a:r>
          </a:p>
          <a:p>
            <a:pPr eaLnBrk="1" hangingPunct="1">
              <a:lnSpc>
                <a:spcPct val="90000"/>
              </a:lnSpc>
              <a:buFontTx/>
              <a:buNone/>
            </a:pPr>
            <a:endParaRPr lang="en-US" sz="1400" dirty="0"/>
          </a:p>
          <a:p>
            <a:pPr eaLnBrk="1" hangingPunct="1">
              <a:lnSpc>
                <a:spcPct val="90000"/>
              </a:lnSpc>
              <a:buFontTx/>
              <a:buChar char="-"/>
            </a:pPr>
            <a:r>
              <a:rPr lang="en-US" sz="1400" dirty="0"/>
              <a:t>Die younger</a:t>
            </a:r>
          </a:p>
          <a:p>
            <a:pPr eaLnBrk="1" hangingPunct="1">
              <a:lnSpc>
                <a:spcPct val="90000"/>
              </a:lnSpc>
              <a:buFontTx/>
              <a:buChar char="-"/>
            </a:pPr>
            <a:r>
              <a:rPr lang="en-US" sz="1400" dirty="0"/>
              <a:t>Reduced quality of life</a:t>
            </a:r>
          </a:p>
          <a:p>
            <a:pPr eaLnBrk="1" hangingPunct="1">
              <a:lnSpc>
                <a:spcPct val="90000"/>
              </a:lnSpc>
              <a:buFontTx/>
              <a:buChar char="-"/>
            </a:pPr>
            <a:r>
              <a:rPr lang="en-US" sz="1400" dirty="0"/>
              <a:t>More likely to experience disability</a:t>
            </a:r>
          </a:p>
          <a:p>
            <a:pPr eaLnBrk="1" hangingPunct="1">
              <a:lnSpc>
                <a:spcPct val="90000"/>
              </a:lnSpc>
              <a:buFontTx/>
              <a:buNone/>
            </a:pPr>
            <a:endParaRPr lang="en-US" sz="1400" dirty="0"/>
          </a:p>
          <a:p>
            <a:pPr eaLnBrk="1" hangingPunct="1">
              <a:lnSpc>
                <a:spcPct val="90000"/>
              </a:lnSpc>
              <a:buFontTx/>
              <a:buNone/>
            </a:pPr>
            <a:r>
              <a:rPr lang="en-US" sz="1400" u="sng" dirty="0"/>
              <a:t>The nature and extent of health inequities</a:t>
            </a:r>
          </a:p>
          <a:p>
            <a:pPr eaLnBrk="1" hangingPunct="1">
              <a:lnSpc>
                <a:spcPct val="90000"/>
              </a:lnSpc>
              <a:buFontTx/>
              <a:buNone/>
            </a:pPr>
            <a:endParaRPr lang="en-US" sz="1400" u="sng" dirty="0"/>
          </a:p>
          <a:p>
            <a:pPr eaLnBrk="1" hangingPunct="1">
              <a:lnSpc>
                <a:spcPct val="90000"/>
              </a:lnSpc>
              <a:buFontTx/>
              <a:buChar char="-"/>
            </a:pPr>
            <a:r>
              <a:rPr lang="en-US" sz="1400" dirty="0"/>
              <a:t>Lower life expectancy</a:t>
            </a:r>
          </a:p>
          <a:p>
            <a:pPr eaLnBrk="1" hangingPunct="1">
              <a:lnSpc>
                <a:spcPct val="90000"/>
              </a:lnSpc>
              <a:buFontTx/>
              <a:buChar char="-"/>
            </a:pPr>
            <a:r>
              <a:rPr lang="en-US" sz="1400" dirty="0"/>
              <a:t>Infant mortality is 3 times higher than the national average. However, the gap is closing due to better maternal and infant health care.</a:t>
            </a:r>
          </a:p>
          <a:p>
            <a:pPr eaLnBrk="1" hangingPunct="1">
              <a:lnSpc>
                <a:spcPct val="90000"/>
              </a:lnSpc>
              <a:buFontTx/>
              <a:buChar char="-"/>
            </a:pPr>
            <a:r>
              <a:rPr lang="en-US" sz="1400" dirty="0"/>
              <a:t>Poorer mental health</a:t>
            </a:r>
          </a:p>
          <a:p>
            <a:pPr eaLnBrk="1" hangingPunct="1">
              <a:lnSpc>
                <a:spcPct val="90000"/>
              </a:lnSpc>
              <a:buFontTx/>
              <a:buChar char="-"/>
            </a:pPr>
            <a:r>
              <a:rPr lang="en-US" sz="1400" dirty="0"/>
              <a:t>Higher </a:t>
            </a:r>
            <a:r>
              <a:rPr lang="en-US" sz="1400" dirty="0" err="1"/>
              <a:t>hospitalisations</a:t>
            </a:r>
            <a:endParaRPr lang="en-US" sz="1400" dirty="0"/>
          </a:p>
          <a:p>
            <a:pPr eaLnBrk="1" hangingPunct="1">
              <a:lnSpc>
                <a:spcPct val="90000"/>
              </a:lnSpc>
              <a:buFontTx/>
              <a:buChar char="-"/>
            </a:pPr>
            <a:r>
              <a:rPr lang="en-US" sz="1400" dirty="0"/>
              <a:t>Poorer sexual health</a:t>
            </a:r>
          </a:p>
          <a:p>
            <a:pPr eaLnBrk="1" hangingPunct="1">
              <a:lnSpc>
                <a:spcPct val="90000"/>
              </a:lnSpc>
              <a:buFontTx/>
              <a:buChar char="-"/>
            </a:pPr>
            <a:r>
              <a:rPr lang="en-US" sz="1400" dirty="0"/>
              <a:t>Higher incidence of diabetes</a:t>
            </a:r>
          </a:p>
          <a:p>
            <a:pPr eaLnBrk="1" hangingPunct="1">
              <a:lnSpc>
                <a:spcPct val="90000"/>
              </a:lnSpc>
              <a:buFontTx/>
              <a:buChar char="-"/>
            </a:pPr>
            <a:r>
              <a:rPr lang="en-US" sz="1400" dirty="0"/>
              <a:t>Higher mortality rates for cardiovascular disease, injuries, respiratory diseases, cancer, endocrine disorders and</a:t>
            </a:r>
            <a:r>
              <a:rPr lang="en-US" sz="1400" dirty="0" smtClean="0"/>
              <a:t> digestive </a:t>
            </a:r>
            <a:r>
              <a:rPr lang="en-US" sz="1400" dirty="0"/>
              <a:t>disorders</a:t>
            </a:r>
          </a:p>
          <a:p>
            <a:pPr eaLnBrk="1" hangingPunct="1">
              <a:lnSpc>
                <a:spcPct val="90000"/>
              </a:lnSpc>
              <a:buFontTx/>
              <a:buChar char="-"/>
            </a:pPr>
            <a:endParaRPr lang="en-US" sz="1400" dirty="0"/>
          </a:p>
          <a:p>
            <a:pPr eaLnBrk="1" hangingPunct="1">
              <a:lnSpc>
                <a:spcPct val="90000"/>
              </a:lnSpc>
              <a:buFontTx/>
              <a:buChar char="-"/>
            </a:pP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a:xfrm>
            <a:off x="228600" y="304800"/>
            <a:ext cx="8534400" cy="6096000"/>
          </a:xfrm>
        </p:spPr>
        <p:txBody>
          <a:bodyPr/>
          <a:lstStyle/>
          <a:p>
            <a:pPr eaLnBrk="1" hangingPunct="1">
              <a:buFontTx/>
              <a:buNone/>
            </a:pPr>
            <a:r>
              <a:rPr lang="en-US" sz="1600" u="sng"/>
              <a:t>The socio-cultural, socio-economic and environmental determinants of health</a:t>
            </a:r>
          </a:p>
          <a:p>
            <a:pPr eaLnBrk="1" hangingPunct="1">
              <a:buFontTx/>
              <a:buNone/>
            </a:pPr>
            <a:endParaRPr lang="en-US" sz="1600" u="sng"/>
          </a:p>
          <a:p>
            <a:pPr eaLnBrk="1" hangingPunct="1">
              <a:buFontTx/>
              <a:buNone/>
            </a:pPr>
            <a:r>
              <a:rPr lang="en-US" sz="1600"/>
              <a:t>Socio-cultural - including family, peers, media, religion, culture, social connectedness, 		         community, legislation, policies, political stability</a:t>
            </a:r>
          </a:p>
          <a:p>
            <a:pPr eaLnBrk="1" hangingPunct="1">
              <a:buFontTx/>
              <a:buNone/>
            </a:pPr>
            <a:endParaRPr lang="en-US" sz="1600"/>
          </a:p>
          <a:p>
            <a:pPr eaLnBrk="1" hangingPunct="1">
              <a:buFontTx/>
              <a:buNone/>
            </a:pPr>
            <a:r>
              <a:rPr lang="en-US" sz="1600"/>
              <a:t>Socio-economic - employment, education, income </a:t>
            </a:r>
          </a:p>
          <a:p>
            <a:pPr eaLnBrk="1" hangingPunct="1">
              <a:buFontTx/>
              <a:buNone/>
            </a:pPr>
            <a:endParaRPr lang="en-US" sz="1600"/>
          </a:p>
          <a:p>
            <a:pPr eaLnBrk="1" hangingPunct="1">
              <a:buFontTx/>
              <a:buNone/>
            </a:pPr>
            <a:r>
              <a:rPr lang="en-US" sz="1600"/>
              <a:t>Environmental - geographic location, access to health care services</a:t>
            </a:r>
          </a:p>
          <a:p>
            <a:pPr eaLnBrk="1" hangingPunct="1">
              <a:buFontTx/>
              <a:buNone/>
            </a:pPr>
            <a:endParaRPr lang="en-US" sz="1600"/>
          </a:p>
          <a:p>
            <a:pPr eaLnBrk="1" hangingPunct="1">
              <a:buFontTx/>
              <a:buNone/>
            </a:pPr>
            <a:endParaRPr lang="en-US" sz="1600" u="sng"/>
          </a:p>
        </p:txBody>
      </p:sp>
      <p:graphicFrame>
        <p:nvGraphicFramePr>
          <p:cNvPr id="74780" name="Group 28"/>
          <p:cNvGraphicFramePr>
            <a:graphicFrameLocks noGrp="1"/>
          </p:cNvGraphicFramePr>
          <p:nvPr/>
        </p:nvGraphicFramePr>
        <p:xfrm>
          <a:off x="533400" y="2971800"/>
          <a:ext cx="6858000" cy="3442715"/>
        </p:xfrm>
        <a:graphic>
          <a:graphicData uri="http://schemas.openxmlformats.org/drawingml/2006/table">
            <a:tbl>
              <a:tblPr/>
              <a:tblGrid>
                <a:gridCol w="2286000"/>
                <a:gridCol w="2286000"/>
                <a:gridCol w="2286000"/>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128"/>
                          <a:cs typeface="ＭＳ Ｐゴシック" charset="-128"/>
                        </a:rPr>
                        <a:t>Socio-cultural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128"/>
                          <a:cs typeface="ＭＳ Ｐゴシック" charset="-128"/>
                        </a:rPr>
                        <a:t>Socio-economic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128"/>
                          <a:cs typeface="ＭＳ Ｐゴシック" charset="-128"/>
                        </a:rPr>
                        <a:t>Environmental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Low community self-esteem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Loss of dignity with communities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Feeling of little control over their physical environment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Experiencing a restriction in their ability to connect with their traditional culture - develop low morale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Racism - stressor affecting mental and physical health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History of discrimination and inequalities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Domestic violence (not feeling safe in homes and community)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Lower average gross household income ($364 compared to $585) - poorer income (reduce access to health care)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Unemployment 3 times higher than non-indigenous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Indigenous students half as likely to complete Year 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Poor literacy (affect capacity to use health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Poorer living conditions - overcrowded and run-down housing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Limited safe drinking water in some remote communities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Inaccessibility of mainstream health services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Inadequate provision of health infrastructure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Lower access to health care services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cs typeface="ＭＳ Ｐゴシック" charset="-128"/>
                        </a:rPr>
                        <a:t>Living in remote areas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cs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3"/>
          <p:cNvSpPr>
            <a:spLocks noGrp="1" noChangeArrowheads="1"/>
          </p:cNvSpPr>
          <p:nvPr>
            <p:ph idx="1"/>
          </p:nvPr>
        </p:nvSpPr>
        <p:spPr>
          <a:xfrm>
            <a:off x="304800" y="304800"/>
            <a:ext cx="8610600" cy="6172200"/>
          </a:xfrm>
        </p:spPr>
        <p:txBody>
          <a:bodyPr/>
          <a:lstStyle/>
          <a:p>
            <a:pPr eaLnBrk="1" hangingPunct="1">
              <a:lnSpc>
                <a:spcPct val="90000"/>
              </a:lnSpc>
              <a:buFontTx/>
              <a:buNone/>
            </a:pPr>
            <a:r>
              <a:rPr lang="en-US" sz="1400" u="sng"/>
              <a:t>	The Roles of Individuals, Communities and Governments in Addressing the Health Inequities</a:t>
            </a:r>
          </a:p>
          <a:p>
            <a:pPr eaLnBrk="1" hangingPunct="1">
              <a:lnSpc>
                <a:spcPct val="90000"/>
              </a:lnSpc>
              <a:buFontTx/>
              <a:buNone/>
            </a:pPr>
            <a:endParaRPr lang="en-US" sz="1400" u="sng"/>
          </a:p>
          <a:p>
            <a:pPr eaLnBrk="1" hangingPunct="1">
              <a:lnSpc>
                <a:spcPct val="90000"/>
              </a:lnSpc>
              <a:buFontTx/>
              <a:buNone/>
            </a:pPr>
            <a:r>
              <a:rPr lang="en-US" sz="1400"/>
              <a:t>	Modern approaches to healthcare and health promotion acknowledge the fact that Indigenous health status results from the interaction of multiple determinants.</a:t>
            </a:r>
          </a:p>
          <a:p>
            <a:pPr eaLnBrk="1" hangingPunct="1">
              <a:lnSpc>
                <a:spcPct val="90000"/>
              </a:lnSpc>
              <a:buFontTx/>
              <a:buNone/>
            </a:pPr>
            <a:endParaRPr lang="en-US" sz="1400"/>
          </a:p>
          <a:p>
            <a:pPr eaLnBrk="1" hangingPunct="1">
              <a:lnSpc>
                <a:spcPct val="90000"/>
              </a:lnSpc>
              <a:buFontTx/>
              <a:buNone/>
            </a:pPr>
            <a:r>
              <a:rPr lang="en-US" sz="1400"/>
              <a:t>	An “inter-sectoral” approach is required based on partnerships between people and agencies at many levels and in a variety of sectors.</a:t>
            </a:r>
          </a:p>
          <a:p>
            <a:pPr eaLnBrk="1" hangingPunct="1">
              <a:lnSpc>
                <a:spcPct val="90000"/>
              </a:lnSpc>
              <a:buFontTx/>
              <a:buNone/>
            </a:pPr>
            <a:endParaRPr lang="en-US" sz="1400"/>
          </a:p>
          <a:p>
            <a:pPr eaLnBrk="1" hangingPunct="1">
              <a:lnSpc>
                <a:spcPct val="90000"/>
              </a:lnSpc>
              <a:buFontTx/>
              <a:buNone/>
            </a:pPr>
            <a:r>
              <a:rPr lang="en-US" sz="1400" u="sng"/>
              <a:t>Government</a:t>
            </a:r>
          </a:p>
          <a:p>
            <a:pPr eaLnBrk="1" hangingPunct="1">
              <a:lnSpc>
                <a:spcPct val="90000"/>
              </a:lnSpc>
              <a:buFontTx/>
              <a:buNone/>
            </a:pPr>
            <a:r>
              <a:rPr lang="en-US" sz="1400"/>
              <a:t>	The Office of Aboriginal and Torres Strait Islander Health (OATSIH)</a:t>
            </a:r>
          </a:p>
          <a:p>
            <a:pPr eaLnBrk="1" hangingPunct="1">
              <a:lnSpc>
                <a:spcPct val="90000"/>
              </a:lnSpc>
              <a:buFontTx/>
              <a:buNone/>
            </a:pPr>
            <a:r>
              <a:rPr lang="en-US" sz="1400">
                <a:hlinkClick r:id="rId3"/>
              </a:rPr>
              <a:t>	www.health.gov.au/oatsih</a:t>
            </a:r>
            <a:endParaRPr lang="en-US" sz="1400"/>
          </a:p>
          <a:p>
            <a:pPr eaLnBrk="1" hangingPunct="1">
              <a:lnSpc>
                <a:spcPct val="90000"/>
              </a:lnSpc>
              <a:buFontTx/>
              <a:buNone/>
            </a:pPr>
            <a:r>
              <a:rPr lang="en-US" sz="1400"/>
              <a:t>	The National Aboriginal Community Controlled Health Organisation (NACCHO)</a:t>
            </a:r>
          </a:p>
          <a:p>
            <a:pPr eaLnBrk="1" hangingPunct="1">
              <a:lnSpc>
                <a:spcPct val="90000"/>
              </a:lnSpc>
              <a:buFontTx/>
              <a:buNone/>
            </a:pPr>
            <a:r>
              <a:rPr lang="en-US" sz="1400">
                <a:hlinkClick r:id="rId4"/>
              </a:rPr>
              <a:t>	www.naccho.org.au</a:t>
            </a:r>
            <a:endParaRPr lang="en-US" sz="1400"/>
          </a:p>
          <a:p>
            <a:pPr eaLnBrk="1" hangingPunct="1">
              <a:lnSpc>
                <a:spcPct val="90000"/>
              </a:lnSpc>
              <a:buFontTx/>
              <a:buNone/>
            </a:pPr>
            <a:r>
              <a:rPr lang="en-US" sz="1400"/>
              <a:t>	The Aboriginal Health and Medical Research Council of NSW (AH&amp;MRC)</a:t>
            </a:r>
          </a:p>
          <a:p>
            <a:pPr eaLnBrk="1" hangingPunct="1">
              <a:lnSpc>
                <a:spcPct val="90000"/>
              </a:lnSpc>
              <a:buFontTx/>
              <a:buNone/>
            </a:pPr>
            <a:r>
              <a:rPr lang="en-US" sz="1400">
                <a:hlinkClick r:id="rId5"/>
              </a:rPr>
              <a:t>	www.ahmrc.org.au</a:t>
            </a:r>
            <a:endParaRPr lang="en-US" sz="1400"/>
          </a:p>
          <a:p>
            <a:pPr eaLnBrk="1" hangingPunct="1">
              <a:lnSpc>
                <a:spcPct val="90000"/>
              </a:lnSpc>
              <a:buFontTx/>
              <a:buNone/>
            </a:pPr>
            <a:endParaRPr lang="en-US" sz="1400" u="sng"/>
          </a:p>
          <a:p>
            <a:pPr eaLnBrk="1" hangingPunct="1">
              <a:lnSpc>
                <a:spcPct val="90000"/>
              </a:lnSpc>
              <a:buFontTx/>
              <a:buNone/>
            </a:pPr>
            <a:r>
              <a:rPr lang="en-US" sz="1400" u="sng"/>
              <a:t>	</a:t>
            </a:r>
            <a:r>
              <a:rPr lang="en-US" sz="1400"/>
              <a:t>Government agencies aim to improve the access of Indigenous people to primary health care services.</a:t>
            </a:r>
            <a:endParaRPr lang="en-US" sz="1400" u="sng"/>
          </a:p>
          <a:p>
            <a:pPr eaLnBrk="1" hangingPunct="1">
              <a:lnSpc>
                <a:spcPct val="90000"/>
              </a:lnSpc>
              <a:buFontTx/>
              <a:buNone/>
            </a:pPr>
            <a:endParaRPr lang="en-US" sz="1400" u="sng"/>
          </a:p>
          <a:p>
            <a:pPr eaLnBrk="1" hangingPunct="1">
              <a:lnSpc>
                <a:spcPct val="90000"/>
              </a:lnSpc>
              <a:buFontTx/>
              <a:buNone/>
            </a:pPr>
            <a:r>
              <a:rPr lang="en-US" sz="1400" u="sng"/>
              <a:t>Communities</a:t>
            </a:r>
          </a:p>
          <a:p>
            <a:pPr eaLnBrk="1" hangingPunct="1">
              <a:lnSpc>
                <a:spcPct val="90000"/>
              </a:lnSpc>
              <a:buFontTx/>
              <a:buNone/>
            </a:pPr>
            <a:r>
              <a:rPr lang="en-US" sz="1400"/>
              <a:t>	Aboriginal Community Controlled Health Services (ACCHSs) and Aboriginal Medical Services (AMSs) are primary healthcare services initiated and operated by local Aboriginal communities (clinical care, health education, promotion, screening, immunisation, counselling, trasnport to medical appointments, hearing health, sexual health, substance use and mental health).</a:t>
            </a:r>
          </a:p>
          <a:p>
            <a:pPr eaLnBrk="1" hangingPunct="1">
              <a:lnSpc>
                <a:spcPct val="90000"/>
              </a:lnSpc>
              <a:buFontTx/>
              <a:buNone/>
            </a:pPr>
            <a:endParaRPr lang="en-US" sz="1400" u="sng"/>
          </a:p>
          <a:p>
            <a:pPr eaLnBrk="1" hangingPunct="1">
              <a:lnSpc>
                <a:spcPct val="90000"/>
              </a:lnSpc>
              <a:buFontTx/>
              <a:buNone/>
            </a:pPr>
            <a:endParaRPr lang="en-US" sz="1400"/>
          </a:p>
          <a:p>
            <a:pPr eaLnBrk="1" hangingPunct="1">
              <a:lnSpc>
                <a:spcPct val="90000"/>
              </a:lnSpc>
              <a:buFontTx/>
              <a:buNone/>
            </a:pPr>
            <a:endParaRPr lang="en-US" sz="1400" u="sng"/>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a:xfrm>
            <a:off x="304800" y="381000"/>
            <a:ext cx="7772400" cy="4114800"/>
          </a:xfrm>
        </p:spPr>
        <p:txBody>
          <a:bodyPr/>
          <a:lstStyle/>
          <a:p>
            <a:pPr eaLnBrk="1" hangingPunct="1">
              <a:buFontTx/>
              <a:buNone/>
            </a:pPr>
            <a:r>
              <a:rPr lang="en-US" sz="1600" u="sng"/>
              <a:t>Individuals</a:t>
            </a:r>
          </a:p>
          <a:p>
            <a:pPr eaLnBrk="1" hangingPunct="1">
              <a:buFontTx/>
              <a:buNone/>
            </a:pPr>
            <a:r>
              <a:rPr lang="en-US" sz="1600"/>
              <a:t>	There is a strong focus in many Aboriginal Health Services on providing education and support for Indigenous mothers and children, on increasing the number of Aboriginal health workers, community support workers and medically trained staff and on increasing capacity by empowering individuals.</a:t>
            </a:r>
          </a:p>
          <a:p>
            <a:pPr eaLnBrk="1" hangingPunct="1">
              <a:buFontTx/>
              <a:buNone/>
            </a:pPr>
            <a:endParaRPr lang="en-US" sz="1600" u="sng"/>
          </a:p>
          <a:p>
            <a:pPr eaLnBrk="1" hangingPunct="1">
              <a:buFontTx/>
              <a:buNone/>
            </a:pPr>
            <a:r>
              <a:rPr lang="en-US" sz="1600" u="sng"/>
              <a:t>	</a:t>
            </a:r>
            <a:r>
              <a:rPr lang="en-US" sz="1600">
                <a:hlinkClick r:id="rId3"/>
              </a:rPr>
              <a:t>www.health.gov.au/internet/h4l/publishing.nsf/Content/respack-exemplarsite</a:t>
            </a:r>
            <a:endParaRPr lang="en-US"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09600" y="0"/>
            <a:ext cx="7772400" cy="1143000"/>
          </a:xfrm>
        </p:spPr>
        <p:txBody>
          <a:bodyPr/>
          <a:lstStyle/>
          <a:p>
            <a:pPr eaLnBrk="1" hangingPunct="1"/>
            <a:r>
              <a:rPr lang="en-US" sz="3200"/>
              <a:t>SOCIOECONOMICALLY DISADVANTAGED PEOPLE</a:t>
            </a:r>
            <a:endParaRPr lang="en-US"/>
          </a:p>
        </p:txBody>
      </p:sp>
      <p:sp>
        <p:nvSpPr>
          <p:cNvPr id="94211" name="Rectangle 3"/>
          <p:cNvSpPr>
            <a:spLocks noGrp="1" noChangeArrowheads="1"/>
          </p:cNvSpPr>
          <p:nvPr>
            <p:ph idx="1"/>
          </p:nvPr>
        </p:nvSpPr>
        <p:spPr>
          <a:xfrm>
            <a:off x="0" y="1066800"/>
            <a:ext cx="8763000" cy="5181600"/>
          </a:xfrm>
        </p:spPr>
        <p:txBody>
          <a:bodyPr>
            <a:normAutofit lnSpcReduction="10000"/>
          </a:bodyPr>
          <a:lstStyle/>
          <a:p>
            <a:pPr eaLnBrk="1" hangingPunct="1">
              <a:lnSpc>
                <a:spcPct val="90000"/>
              </a:lnSpc>
              <a:buFontTx/>
              <a:buNone/>
            </a:pPr>
            <a:r>
              <a:rPr lang="en-US" sz="1300" u="sng"/>
              <a:t>The Nature and Extent of the Health Inequities</a:t>
            </a:r>
          </a:p>
          <a:p>
            <a:pPr eaLnBrk="1" hangingPunct="1">
              <a:lnSpc>
                <a:spcPct val="90000"/>
              </a:lnSpc>
              <a:buFontTx/>
              <a:buNone/>
            </a:pPr>
            <a:endParaRPr lang="en-US" sz="1300" u="sng"/>
          </a:p>
          <a:p>
            <a:pPr eaLnBrk="1" hangingPunct="1">
              <a:lnSpc>
                <a:spcPct val="90000"/>
              </a:lnSpc>
              <a:buFontTx/>
              <a:buNone/>
            </a:pPr>
            <a:r>
              <a:rPr lang="en-US" sz="1300"/>
              <a:t>	People or groups who are characterised by the following, are said to be socio-economically disadvantaged (experience financial limitations):</a:t>
            </a:r>
          </a:p>
          <a:p>
            <a:pPr eaLnBrk="1" hangingPunct="1">
              <a:lnSpc>
                <a:spcPct val="90000"/>
              </a:lnSpc>
              <a:buFontTx/>
              <a:buChar char="-"/>
            </a:pPr>
            <a:r>
              <a:rPr lang="en-US" sz="1300"/>
              <a:t>poor levels of education</a:t>
            </a:r>
          </a:p>
          <a:p>
            <a:pPr eaLnBrk="1" hangingPunct="1">
              <a:lnSpc>
                <a:spcPct val="90000"/>
              </a:lnSpc>
              <a:buFontTx/>
              <a:buChar char="-"/>
            </a:pPr>
            <a:r>
              <a:rPr lang="en-US" sz="1300"/>
              <a:t>Low income</a:t>
            </a:r>
          </a:p>
          <a:p>
            <a:pPr eaLnBrk="1" hangingPunct="1">
              <a:lnSpc>
                <a:spcPct val="90000"/>
              </a:lnSpc>
              <a:buFontTx/>
              <a:buChar char="-"/>
            </a:pPr>
            <a:r>
              <a:rPr lang="en-US" sz="1300"/>
              <a:t>Poor housing</a:t>
            </a:r>
          </a:p>
          <a:p>
            <a:pPr eaLnBrk="1" hangingPunct="1">
              <a:lnSpc>
                <a:spcPct val="90000"/>
              </a:lnSpc>
              <a:buFontTx/>
              <a:buChar char="-"/>
            </a:pPr>
            <a:r>
              <a:rPr lang="en-US" sz="1300"/>
              <a:t>Unskilled work </a:t>
            </a:r>
          </a:p>
          <a:p>
            <a:pPr eaLnBrk="1" hangingPunct="1">
              <a:lnSpc>
                <a:spcPct val="90000"/>
              </a:lnSpc>
              <a:buFontTx/>
              <a:buChar char="-"/>
            </a:pPr>
            <a:r>
              <a:rPr lang="en-US" sz="1300"/>
              <a:t>Long periods of unemployment</a:t>
            </a:r>
          </a:p>
          <a:p>
            <a:pPr eaLnBrk="1" hangingPunct="1">
              <a:lnSpc>
                <a:spcPct val="90000"/>
              </a:lnSpc>
              <a:buFontTx/>
              <a:buNone/>
            </a:pPr>
            <a:endParaRPr lang="en-US" sz="1300" u="sng"/>
          </a:p>
          <a:p>
            <a:pPr eaLnBrk="1" hangingPunct="1">
              <a:lnSpc>
                <a:spcPct val="90000"/>
              </a:lnSpc>
              <a:buFontTx/>
              <a:buNone/>
            </a:pPr>
            <a:r>
              <a:rPr lang="en-US" sz="1300"/>
              <a:t>	People from a lower socio-economic background have significantly lower levels of health than higher socio-economic groups. Lower socio-economic groups have higher mortality and higher levels of illness.</a:t>
            </a:r>
          </a:p>
          <a:p>
            <a:pPr eaLnBrk="1" hangingPunct="1">
              <a:lnSpc>
                <a:spcPct val="90000"/>
              </a:lnSpc>
              <a:buFontTx/>
              <a:buNone/>
            </a:pPr>
            <a:endParaRPr lang="en-US" sz="1300"/>
          </a:p>
          <a:p>
            <a:pPr eaLnBrk="1" hangingPunct="1">
              <a:lnSpc>
                <a:spcPct val="90000"/>
              </a:lnSpc>
              <a:buFontTx/>
              <a:buNone/>
            </a:pPr>
            <a:r>
              <a:rPr lang="en-US" sz="1300"/>
              <a:t>Socio-economically disadvantaged people:</a:t>
            </a:r>
          </a:p>
          <a:p>
            <a:pPr eaLnBrk="1" hangingPunct="1">
              <a:lnSpc>
                <a:spcPct val="90000"/>
              </a:lnSpc>
              <a:buFontTx/>
              <a:buChar char="-"/>
            </a:pPr>
            <a:r>
              <a:rPr lang="en-US" sz="1300"/>
              <a:t>Higher infant mortality</a:t>
            </a:r>
          </a:p>
          <a:p>
            <a:pPr eaLnBrk="1" hangingPunct="1">
              <a:lnSpc>
                <a:spcPct val="90000"/>
              </a:lnSpc>
              <a:buFontTx/>
              <a:buChar char="-"/>
            </a:pPr>
            <a:r>
              <a:rPr lang="en-US" sz="1300"/>
              <a:t>Lower life expectancy</a:t>
            </a:r>
          </a:p>
          <a:p>
            <a:pPr eaLnBrk="1" hangingPunct="1">
              <a:lnSpc>
                <a:spcPct val="90000"/>
              </a:lnSpc>
              <a:buFontTx/>
              <a:buChar char="-"/>
            </a:pPr>
            <a:r>
              <a:rPr lang="en-US" sz="1300"/>
              <a:t>More likely to die from cardiovascular disease, respiratory disease and lung cancer</a:t>
            </a:r>
          </a:p>
          <a:p>
            <a:pPr eaLnBrk="1" hangingPunct="1">
              <a:lnSpc>
                <a:spcPct val="90000"/>
              </a:lnSpc>
              <a:buFontTx/>
              <a:buChar char="-"/>
            </a:pPr>
            <a:r>
              <a:rPr lang="en-US" sz="1300"/>
              <a:t>Higher levels of blood pressure</a:t>
            </a:r>
          </a:p>
          <a:p>
            <a:pPr eaLnBrk="1" hangingPunct="1">
              <a:lnSpc>
                <a:spcPct val="90000"/>
              </a:lnSpc>
              <a:buFontTx/>
              <a:buChar char="-"/>
            </a:pPr>
            <a:r>
              <a:rPr lang="en-US" sz="1300"/>
              <a:t>Higher body-mass index for males and females (overweight)</a:t>
            </a:r>
          </a:p>
          <a:p>
            <a:pPr eaLnBrk="1" hangingPunct="1">
              <a:lnSpc>
                <a:spcPct val="90000"/>
              </a:lnSpc>
              <a:buFontTx/>
              <a:buChar char="-"/>
            </a:pPr>
            <a:r>
              <a:rPr lang="en-US" sz="1300"/>
              <a:t>More likely to smoke</a:t>
            </a:r>
          </a:p>
          <a:p>
            <a:pPr eaLnBrk="1" hangingPunct="1">
              <a:lnSpc>
                <a:spcPct val="90000"/>
              </a:lnSpc>
              <a:buFontTx/>
              <a:buChar char="-"/>
            </a:pPr>
            <a:r>
              <a:rPr lang="en-US" sz="1300"/>
              <a:t>More likely to suffer from mental health problems, diabetes and circulatory diseases</a:t>
            </a:r>
          </a:p>
          <a:p>
            <a:pPr eaLnBrk="1" hangingPunct="1">
              <a:lnSpc>
                <a:spcPct val="90000"/>
              </a:lnSpc>
              <a:buFontTx/>
              <a:buChar char="-"/>
            </a:pPr>
            <a:r>
              <a:rPr lang="en-US" sz="1300"/>
              <a:t>Less likely to engage in preventative health behaviours e.g. dental checks, “pap” smears, immunisation, family planning</a:t>
            </a:r>
          </a:p>
          <a:p>
            <a:pPr eaLnBrk="1" hangingPunct="1">
              <a:lnSpc>
                <a:spcPct val="90000"/>
              </a:lnSpc>
              <a:buFontTx/>
              <a:buChar char="-"/>
            </a:pPr>
            <a:r>
              <a:rPr lang="en-US" sz="1300"/>
              <a:t>Sick more often</a:t>
            </a:r>
          </a:p>
          <a:p>
            <a:pPr eaLnBrk="1" hangingPunct="1">
              <a:lnSpc>
                <a:spcPct val="90000"/>
              </a:lnSpc>
              <a:buFontTx/>
              <a:buChar char="-"/>
            </a:pPr>
            <a:r>
              <a:rPr lang="en-US" sz="1300"/>
              <a:t>Less informed about health</a:t>
            </a:r>
          </a:p>
          <a:p>
            <a:pPr eaLnBrk="1" hangingPunct="1">
              <a:lnSpc>
                <a:spcPct val="90000"/>
              </a:lnSpc>
              <a:buFontTx/>
              <a:buChar char="-"/>
            </a:pPr>
            <a:r>
              <a:rPr lang="en-US" sz="1300"/>
              <a:t>Sedentary behaviour</a:t>
            </a:r>
          </a:p>
          <a:p>
            <a:pPr eaLnBrk="1" hangingPunct="1">
              <a:lnSpc>
                <a:spcPct val="90000"/>
              </a:lnSpc>
              <a:buFontTx/>
              <a:buChar char="-"/>
            </a:pPr>
            <a:endParaRPr lang="en-US" sz="1200"/>
          </a:p>
          <a:p>
            <a:pPr eaLnBrk="1" hangingPunct="1">
              <a:lnSpc>
                <a:spcPct val="90000"/>
              </a:lnSpc>
              <a:buFontTx/>
              <a:buChar char="-"/>
            </a:pPr>
            <a:endParaRPr lang="en-US" sz="1200" u="sn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3"/>
          <p:cNvSpPr>
            <a:spLocks noGrp="1" noChangeArrowheads="1"/>
          </p:cNvSpPr>
          <p:nvPr>
            <p:ph idx="1"/>
          </p:nvPr>
        </p:nvSpPr>
        <p:spPr>
          <a:xfrm>
            <a:off x="228600" y="304800"/>
            <a:ext cx="8686800" cy="6248400"/>
          </a:xfrm>
        </p:spPr>
        <p:txBody>
          <a:bodyPr/>
          <a:lstStyle/>
          <a:p>
            <a:pPr eaLnBrk="1" hangingPunct="1">
              <a:buFontTx/>
              <a:buNone/>
            </a:pPr>
            <a:r>
              <a:rPr lang="en-US" sz="1600" u="sng"/>
              <a:t>The socio-cultural, socio-economic and environmental determinants of health</a:t>
            </a:r>
          </a:p>
          <a:p>
            <a:pPr eaLnBrk="1" hangingPunct="1">
              <a:buFontTx/>
              <a:buNone/>
            </a:pPr>
            <a:endParaRPr lang="en-US"/>
          </a:p>
        </p:txBody>
      </p:sp>
      <p:graphicFrame>
        <p:nvGraphicFramePr>
          <p:cNvPr id="98324" name="Group 20"/>
          <p:cNvGraphicFramePr>
            <a:graphicFrameLocks noGrp="1"/>
          </p:cNvGraphicFramePr>
          <p:nvPr/>
        </p:nvGraphicFramePr>
        <p:xfrm>
          <a:off x="304800" y="914400"/>
          <a:ext cx="8610600" cy="2628900"/>
        </p:xfrm>
        <a:graphic>
          <a:graphicData uri="http://schemas.openxmlformats.org/drawingml/2006/table">
            <a:tbl>
              <a:tblPr/>
              <a:tblGrid>
                <a:gridCol w="2870200"/>
                <a:gridCol w="2870200"/>
                <a:gridCol w="28702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Sociocultural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Socioeconomic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Environmental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Single parent family structure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Family breakdown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Social problems (often resulting from unemployment and sense of despair and helplessness) - crime, drug use, violence, vandalism.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Low level income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Poverty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Higher levels on unemployment (youth unemployment) - reduced alternatives for employment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Low skill level base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Lower levels of education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Medium and high-density housing developments - experience higher levels of social problems (often where disadvantaged people are gathered)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128"/>
                          <a:cs typeface="ＭＳ Ｐゴシック" charset="-128"/>
                        </a:rPr>
                        <a:t>Reduced alternatives for housing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273" name="Rectangle 22"/>
          <p:cNvSpPr>
            <a:spLocks noChangeArrowheads="1"/>
          </p:cNvSpPr>
          <p:nvPr/>
        </p:nvSpPr>
        <p:spPr bwMode="auto">
          <a:xfrm>
            <a:off x="228600" y="3657600"/>
            <a:ext cx="8686800" cy="2527300"/>
          </a:xfrm>
          <a:prstGeom prst="rect">
            <a:avLst/>
          </a:prstGeom>
          <a:noFill/>
          <a:ln w="9525">
            <a:noFill/>
            <a:miter lim="800000"/>
            <a:headEnd/>
            <a:tailEnd/>
          </a:ln>
        </p:spPr>
        <p:txBody>
          <a:bodyPr>
            <a:prstTxWarp prst="textNoShape">
              <a:avLst/>
            </a:prstTxWarp>
            <a:spAutoFit/>
          </a:bodyPr>
          <a:lstStyle/>
          <a:p>
            <a:r>
              <a:rPr lang="en-US" sz="1600" u="sng"/>
              <a:t>The Roles of Individuals, Communities and Governments in Addressing the Health Inequities</a:t>
            </a:r>
          </a:p>
          <a:p>
            <a:endParaRPr lang="en-US" sz="1600" u="sng"/>
          </a:p>
          <a:p>
            <a:r>
              <a:rPr lang="en-US" sz="1400" u="sng"/>
              <a:t>Government</a:t>
            </a:r>
            <a:endParaRPr lang="en-US" sz="1400"/>
          </a:p>
          <a:p>
            <a:endParaRPr lang="en-US" sz="1400"/>
          </a:p>
          <a:p>
            <a:r>
              <a:rPr lang="en-US" sz="1400"/>
              <a:t>Federal and State governments</a:t>
            </a:r>
            <a:r>
              <a:rPr lang="en-US" sz="1600"/>
              <a:t> </a:t>
            </a:r>
            <a:r>
              <a:rPr lang="en-US" sz="1400"/>
              <a:t>are committed to making improvements in funding and policies to reduce health inequities. Strategies by the government aim to improve the access of socioeconomically disadvantaged people to better health.</a:t>
            </a:r>
          </a:p>
          <a:p>
            <a:endParaRPr lang="en-US" sz="1400"/>
          </a:p>
          <a:p>
            <a:r>
              <a:rPr lang="en-US" sz="1400"/>
              <a:t>Examples: Medicare, Pharmaceutical Benefit Scheme (PBS), immunisation programs funded by the government, funding oral health checks for children and adolescents (for low income families), subsidised fees for childcare (pre-schools) for low income families.</a:t>
            </a:r>
            <a:endParaRPr lang="en-US" sz="1400" u="sn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3"/>
          <p:cNvSpPr>
            <a:spLocks noGrp="1" noChangeArrowheads="1"/>
          </p:cNvSpPr>
          <p:nvPr>
            <p:ph idx="1"/>
          </p:nvPr>
        </p:nvSpPr>
        <p:spPr>
          <a:xfrm>
            <a:off x="228600" y="228600"/>
            <a:ext cx="8686800" cy="5943600"/>
          </a:xfrm>
        </p:spPr>
        <p:txBody>
          <a:bodyPr/>
          <a:lstStyle/>
          <a:p>
            <a:pPr eaLnBrk="1" hangingPunct="1">
              <a:buFontTx/>
              <a:buNone/>
            </a:pPr>
            <a:r>
              <a:rPr lang="en-US" sz="1600" u="sng"/>
              <a:t>Communities and Individuals</a:t>
            </a:r>
          </a:p>
          <a:p>
            <a:pPr eaLnBrk="1" hangingPunct="1">
              <a:buFontTx/>
              <a:buNone/>
            </a:pPr>
            <a:endParaRPr lang="en-US" sz="1600" u="sng"/>
          </a:p>
          <a:p>
            <a:pPr eaLnBrk="1" hangingPunct="1">
              <a:buFontTx/>
              <a:buNone/>
            </a:pPr>
            <a:r>
              <a:rPr lang="en-US" sz="1600"/>
              <a:t>	Development of an increasingly community-based health workforce that focuses on prevention of disease and the management of illness.</a:t>
            </a:r>
          </a:p>
          <a:p>
            <a:pPr eaLnBrk="1" hangingPunct="1">
              <a:buFontTx/>
              <a:buNone/>
            </a:pPr>
            <a:endParaRPr lang="en-US" sz="1600"/>
          </a:p>
          <a:p>
            <a:pPr eaLnBrk="1" hangingPunct="1">
              <a:buFontTx/>
              <a:buNone/>
            </a:pPr>
            <a:r>
              <a:rPr lang="en-US" sz="1600"/>
              <a:t>	There many community agencies that provide:</a:t>
            </a:r>
          </a:p>
          <a:p>
            <a:pPr eaLnBrk="1" hangingPunct="1">
              <a:buFontTx/>
              <a:buChar char="-"/>
            </a:pPr>
            <a:r>
              <a:rPr lang="en-US" sz="1600"/>
              <a:t>community health care</a:t>
            </a:r>
          </a:p>
          <a:p>
            <a:pPr eaLnBrk="1" hangingPunct="1">
              <a:buFontTx/>
              <a:buChar char="-"/>
            </a:pPr>
            <a:r>
              <a:rPr lang="en-US" sz="1600"/>
              <a:t>Childhood services</a:t>
            </a:r>
          </a:p>
          <a:p>
            <a:pPr eaLnBrk="1" hangingPunct="1">
              <a:buFontTx/>
              <a:buChar char="-"/>
            </a:pPr>
            <a:r>
              <a:rPr lang="en-US" sz="1600"/>
              <a:t>Parenting and maternity services</a:t>
            </a:r>
          </a:p>
          <a:p>
            <a:pPr eaLnBrk="1" hangingPunct="1">
              <a:buFontTx/>
              <a:buChar char="-"/>
            </a:pPr>
            <a:r>
              <a:rPr lang="en-US" sz="1600"/>
              <a:t>Community language services</a:t>
            </a:r>
          </a:p>
          <a:p>
            <a:pPr eaLnBrk="1" hangingPunct="1">
              <a:buFontTx/>
              <a:buChar char="-"/>
            </a:pPr>
            <a:r>
              <a:rPr lang="en-US" sz="1600"/>
              <a:t>Housing assistance</a:t>
            </a:r>
          </a:p>
          <a:p>
            <a:pPr eaLnBrk="1" hangingPunct="1">
              <a:buFontTx/>
              <a:buChar char="-"/>
            </a:pPr>
            <a:r>
              <a:rPr lang="en-US" sz="1600"/>
              <a:t>Employment training</a:t>
            </a:r>
          </a:p>
          <a:p>
            <a:pPr eaLnBrk="1" hangingPunct="1">
              <a:buFontTx/>
              <a:buChar char="-"/>
            </a:pPr>
            <a:r>
              <a:rPr lang="en-US" sz="1600"/>
              <a:t>Home care</a:t>
            </a:r>
          </a:p>
          <a:p>
            <a:pPr eaLnBrk="1" hangingPunct="1">
              <a:buFontTx/>
              <a:buChar char="-"/>
            </a:pPr>
            <a:r>
              <a:rPr lang="en-US" sz="1600"/>
              <a:t>Meals</a:t>
            </a:r>
          </a:p>
          <a:p>
            <a:pPr eaLnBrk="1" hangingPunct="1">
              <a:buFontTx/>
              <a:buChar char="-"/>
            </a:pPr>
            <a:r>
              <a:rPr lang="en-US" sz="1600"/>
              <a:t>Migrant services</a:t>
            </a:r>
          </a:p>
          <a:p>
            <a:pPr eaLnBrk="1" hangingPunct="1">
              <a:buFontTx/>
              <a:buChar char="-"/>
            </a:pPr>
            <a:r>
              <a:rPr lang="en-US" sz="1600"/>
              <a:t>Adult education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09600" y="0"/>
            <a:ext cx="7772400" cy="1143000"/>
          </a:xfrm>
        </p:spPr>
        <p:txBody>
          <a:bodyPr>
            <a:normAutofit fontScale="90000"/>
          </a:bodyPr>
          <a:lstStyle/>
          <a:p>
            <a:pPr eaLnBrk="1" hangingPunct="1"/>
            <a:r>
              <a:rPr lang="en-US" sz="3600"/>
              <a:t>PEOPLE IN RURAL AND REMOTE AREAS</a:t>
            </a:r>
          </a:p>
        </p:txBody>
      </p:sp>
      <p:sp>
        <p:nvSpPr>
          <p:cNvPr id="100355" name="Rectangle 3"/>
          <p:cNvSpPr>
            <a:spLocks noGrp="1" noChangeArrowheads="1"/>
          </p:cNvSpPr>
          <p:nvPr>
            <p:ph idx="1"/>
          </p:nvPr>
        </p:nvSpPr>
        <p:spPr>
          <a:xfrm>
            <a:off x="228600" y="1295400"/>
            <a:ext cx="8610600" cy="5181600"/>
          </a:xfrm>
        </p:spPr>
        <p:txBody>
          <a:bodyPr/>
          <a:lstStyle/>
          <a:p>
            <a:pPr eaLnBrk="1" hangingPunct="1">
              <a:buFontTx/>
              <a:buNone/>
            </a:pPr>
            <a:r>
              <a:rPr lang="en-US" sz="1400" u="sng"/>
              <a:t>The Nature and Extent of Health Inequities</a:t>
            </a:r>
          </a:p>
          <a:p>
            <a:pPr eaLnBrk="1" hangingPunct="1">
              <a:buFontTx/>
              <a:buNone/>
            </a:pPr>
            <a:endParaRPr lang="en-US" sz="1400" u="sng"/>
          </a:p>
          <a:p>
            <a:pPr eaLnBrk="1" hangingPunct="1">
              <a:buFontTx/>
              <a:buNone/>
            </a:pPr>
            <a:r>
              <a:rPr lang="en-US" sz="1400"/>
              <a:t>Approximately 34% of the Australian population live in rural and remote areas.</a:t>
            </a:r>
          </a:p>
          <a:p>
            <a:pPr eaLnBrk="1" hangingPunct="1">
              <a:buFontTx/>
              <a:buNone/>
            </a:pPr>
            <a:endParaRPr lang="en-US" sz="1400"/>
          </a:p>
          <a:p>
            <a:pPr eaLnBrk="1" hangingPunct="1">
              <a:buFontTx/>
              <a:buNone/>
            </a:pPr>
            <a:r>
              <a:rPr lang="en-US" sz="1400"/>
              <a:t>People living in rural and remote areas:</a:t>
            </a:r>
          </a:p>
          <a:p>
            <a:pPr eaLnBrk="1" hangingPunct="1">
              <a:buFontTx/>
              <a:buChar char="-"/>
            </a:pPr>
            <a:r>
              <a:rPr lang="en-US" sz="1400"/>
              <a:t>more likely to smoke</a:t>
            </a:r>
          </a:p>
          <a:p>
            <a:pPr eaLnBrk="1" hangingPunct="1">
              <a:buFontTx/>
              <a:buChar char="-"/>
            </a:pPr>
            <a:r>
              <a:rPr lang="en-US" sz="1400"/>
              <a:t>more likely to drink to hazardous levels</a:t>
            </a:r>
          </a:p>
          <a:p>
            <a:pPr eaLnBrk="1" hangingPunct="1">
              <a:buFontTx/>
              <a:buChar char="-"/>
            </a:pPr>
            <a:r>
              <a:rPr lang="en-US" sz="1400"/>
              <a:t>More likely to be overweight</a:t>
            </a:r>
          </a:p>
          <a:p>
            <a:pPr eaLnBrk="1" hangingPunct="1">
              <a:buFontTx/>
              <a:buChar char="-"/>
            </a:pPr>
            <a:r>
              <a:rPr lang="en-US" sz="1400"/>
              <a:t>Lower levels of education</a:t>
            </a:r>
          </a:p>
          <a:p>
            <a:pPr eaLnBrk="1" hangingPunct="1">
              <a:buFontTx/>
              <a:buChar char="-"/>
            </a:pPr>
            <a:r>
              <a:rPr lang="en-US" sz="1400"/>
              <a:t>Engage in more sedentary behaviour</a:t>
            </a:r>
          </a:p>
          <a:p>
            <a:pPr eaLnBrk="1" hangingPunct="1">
              <a:buFontTx/>
              <a:buChar char="-"/>
            </a:pPr>
            <a:r>
              <a:rPr lang="en-US" sz="1400"/>
              <a:t>Engage in risky occupations</a:t>
            </a:r>
          </a:p>
          <a:p>
            <a:pPr eaLnBrk="1" hangingPunct="1">
              <a:buFontTx/>
              <a:buChar char="-"/>
            </a:pPr>
            <a:r>
              <a:rPr lang="en-US" sz="1400"/>
              <a:t>Lower life expectancy (decreasing life expectancy with remoteness)</a:t>
            </a:r>
          </a:p>
          <a:p>
            <a:pPr eaLnBrk="1" hangingPunct="1">
              <a:buFontTx/>
              <a:buChar char="-"/>
            </a:pPr>
            <a:r>
              <a:rPr lang="en-US" sz="1400"/>
              <a:t>High death rates for coronary heart disease, other circulatory diseases and motor vehicle accidents</a:t>
            </a:r>
          </a:p>
          <a:p>
            <a:pPr eaLnBrk="1" hangingPunct="1">
              <a:buFontTx/>
              <a:buChar char="-"/>
            </a:pPr>
            <a:r>
              <a:rPr lang="en-US" sz="1400"/>
              <a:t>Higher deaths rates for injury (motor vehicle accidents and suicide) mostly in males</a:t>
            </a:r>
          </a:p>
          <a:p>
            <a:pPr eaLnBrk="1" hangingPunct="1">
              <a:buFontTx/>
              <a:buChar char="-"/>
            </a:pPr>
            <a:r>
              <a:rPr lang="en-US" sz="1400"/>
              <a:t>Higher levels of depression or psychological distress in males</a:t>
            </a:r>
          </a:p>
          <a:p>
            <a:pPr eaLnBrk="1" hangingPunct="1">
              <a:buFontTx/>
              <a:buChar char="-"/>
            </a:pPr>
            <a:r>
              <a:rPr lang="en-US" sz="1400"/>
              <a:t>Females have higher levels of diabetes and arthritis</a:t>
            </a:r>
          </a:p>
          <a:p>
            <a:pPr eaLnBrk="1" hangingPunct="1">
              <a:buFontTx/>
              <a:buChar char="-"/>
            </a:pPr>
            <a:r>
              <a:rPr lang="en-US" sz="1400"/>
              <a:t>Poorer dental health</a:t>
            </a:r>
          </a:p>
          <a:p>
            <a:pPr eaLnBrk="1" hangingPunct="1">
              <a:buFontTx/>
              <a:buChar char="-"/>
            </a:pPr>
            <a:endParaRPr lang="en-US" sz="1400"/>
          </a:p>
          <a:p>
            <a:pPr eaLnBrk="1" hangingPunct="1">
              <a:buFontTx/>
              <a:buChar char="-"/>
            </a:pPr>
            <a:endParaRPr lang="en-US" sz="1400"/>
          </a:p>
          <a:p>
            <a:pPr eaLnBrk="1" hangingPunct="1">
              <a:buFontTx/>
              <a:buChar char="-"/>
            </a:pPr>
            <a:endParaRPr lang="en-US" sz="1400" u="sng"/>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3</TotalTime>
  <Words>1782</Words>
  <Application>Microsoft Macintosh PowerPoint</Application>
  <PresentationFormat>On-screen Show (4:3)</PresentationFormat>
  <Paragraphs>238</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Trek</vt:lpstr>
      <vt:lpstr>WHAT ARE THE PRIORITY ISSUES FOR IMPROVING AUSTRALIA’S HEALTH?</vt:lpstr>
      <vt:lpstr>Aboriginal and Torres Strait Islander Peoples</vt:lpstr>
      <vt:lpstr>Slide 3</vt:lpstr>
      <vt:lpstr>Slide 4</vt:lpstr>
      <vt:lpstr>Slide 5</vt:lpstr>
      <vt:lpstr>SOCIOECONOMICALLY DISADVANTAGED PEOPLE</vt:lpstr>
      <vt:lpstr>Slide 7</vt:lpstr>
      <vt:lpstr>Slide 8</vt:lpstr>
      <vt:lpstr>PEOPLE IN RURAL AND REMOTE AREAS</vt:lpstr>
      <vt:lpstr>Slide 10</vt:lpstr>
      <vt:lpstr>Slide 11</vt:lpstr>
      <vt:lpstr>OVERSEAS BORN PEOPLE</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PRIORITY ISSUES FOR IMPROVING AUSTRALIA’S HEALTH?</dc:title>
  <dc:creator>ARD</dc:creator>
  <cp:lastModifiedBy>ARD</cp:lastModifiedBy>
  <cp:revision>2</cp:revision>
  <dcterms:created xsi:type="dcterms:W3CDTF">2009-12-27T10:05:14Z</dcterms:created>
  <dcterms:modified xsi:type="dcterms:W3CDTF">2009-12-27T10:08:31Z</dcterms:modified>
</cp:coreProperties>
</file>