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9872663" cy="6797675"/>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5592224" y="0"/>
            <a:ext cx="4278154" cy="339884"/>
          </a:xfrm>
          <a:prstGeom prst="rect">
            <a:avLst/>
          </a:prstGeom>
        </p:spPr>
        <p:txBody>
          <a:bodyPr vert="horz" lIns="91440" tIns="45720" rIns="91440" bIns="45720" rtlCol="0"/>
          <a:lstStyle>
            <a:lvl1pPr algn="r">
              <a:defRPr sz="1200"/>
            </a:lvl1pPr>
          </a:lstStyle>
          <a:p>
            <a:fld id="{EFA826E2-2CD4-4731-B581-4F4349573D7C}" type="datetimeFigureOut">
              <a:rPr lang="en-AU" smtClean="0"/>
              <a:t>8/12/2014</a:t>
            </a:fld>
            <a:endParaRPr lang="en-AU"/>
          </a:p>
        </p:txBody>
      </p:sp>
      <p:sp>
        <p:nvSpPr>
          <p:cNvPr id="4" name="Footer Placeholder 3"/>
          <p:cNvSpPr>
            <a:spLocks noGrp="1"/>
          </p:cNvSpPr>
          <p:nvPr>
            <p:ph type="ftr" sz="quarter" idx="2"/>
          </p:nvPr>
        </p:nvSpPr>
        <p:spPr>
          <a:xfrm>
            <a:off x="0" y="6456612"/>
            <a:ext cx="4278154" cy="339884"/>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5592224" y="6456612"/>
            <a:ext cx="4278154" cy="339884"/>
          </a:xfrm>
          <a:prstGeom prst="rect">
            <a:avLst/>
          </a:prstGeom>
        </p:spPr>
        <p:txBody>
          <a:bodyPr vert="horz" lIns="91440" tIns="45720" rIns="91440" bIns="45720" rtlCol="0" anchor="b"/>
          <a:lstStyle>
            <a:lvl1pPr algn="r">
              <a:defRPr sz="1200"/>
            </a:lvl1pPr>
          </a:lstStyle>
          <a:p>
            <a:fld id="{45BA73C4-5718-420E-9923-7790F4F27214}" type="slidenum">
              <a:rPr lang="en-AU" smtClean="0"/>
              <a:t>‹#›</a:t>
            </a:fld>
            <a:endParaRPr lang="en-AU"/>
          </a:p>
        </p:txBody>
      </p:sp>
    </p:spTree>
    <p:extLst>
      <p:ext uri="{BB962C8B-B14F-4D97-AF65-F5344CB8AC3E}">
        <p14:creationId xmlns:p14="http://schemas.microsoft.com/office/powerpoint/2010/main" val="25623166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90CC1CD-0D0E-4851-97D2-70AA0D30A0EE}" type="datetimeFigureOut">
              <a:rPr lang="en-AU" smtClean="0"/>
              <a:t>8/12/2014</a:t>
            </a:fld>
            <a:endParaRPr lang="en-AU"/>
          </a:p>
        </p:txBody>
      </p:sp>
      <p:sp>
        <p:nvSpPr>
          <p:cNvPr id="17" name="Footer Placeholder 16"/>
          <p:cNvSpPr>
            <a:spLocks noGrp="1"/>
          </p:cNvSpPr>
          <p:nvPr>
            <p:ph type="ftr" sz="quarter" idx="11"/>
          </p:nvPr>
        </p:nvSpPr>
        <p:spPr/>
        <p:txBody>
          <a:bodyPr/>
          <a:lstStyle/>
          <a:p>
            <a:endParaRPr lang="en-AU"/>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FFD1FE-FBB0-4927-AC1B-E40B7AC29683}" type="slidenum">
              <a:rPr lang="en-AU" smtClean="0"/>
              <a:t>‹#›</a:t>
            </a:fld>
            <a:endParaRPr lang="en-AU"/>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0CC1CD-0D0E-4851-97D2-70AA0D30A0EE}" type="datetimeFigureOut">
              <a:rPr lang="en-AU" smtClean="0"/>
              <a:t>8/12/2014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6FFD1FE-FBB0-4927-AC1B-E40B7AC29683}"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6FFD1FE-FBB0-4927-AC1B-E40B7AC29683}" type="slidenum">
              <a:rPr lang="en-AU" smtClean="0"/>
              <a:t>‹#›</a:t>
            </a:fld>
            <a:endParaRPr lang="en-AU"/>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0CC1CD-0D0E-4851-97D2-70AA0D30A0EE}" type="datetimeFigureOut">
              <a:rPr lang="en-AU" smtClean="0"/>
              <a:t>8/12/2014</a:t>
            </a:fld>
            <a:endParaRPr lang="en-AU"/>
          </a:p>
        </p:txBody>
      </p:sp>
      <p:sp>
        <p:nvSpPr>
          <p:cNvPr id="5" name="Footer Placeholder 4"/>
          <p:cNvSpPr>
            <a:spLocks noGrp="1"/>
          </p:cNvSpPr>
          <p:nvPr>
            <p:ph type="ftr" sz="quarter" idx="11"/>
          </p:nvPr>
        </p:nvSpPr>
        <p:spPr/>
        <p:txBody>
          <a:bodyPr/>
          <a:lstStyle/>
          <a:p>
            <a:endParaRPr lang="en-AU"/>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90CC1CD-0D0E-4851-97D2-70AA0D30A0EE}" type="datetimeFigureOut">
              <a:rPr lang="en-AU" smtClean="0"/>
              <a:t>8/12/2014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4361688" y="1026372"/>
            <a:ext cx="457200" cy="441325"/>
          </a:xfrm>
        </p:spPr>
        <p:txBody>
          <a:bodyPr/>
          <a:lstStyle/>
          <a:p>
            <a:fld id="{96FFD1FE-FBB0-4927-AC1B-E40B7AC29683}" type="slidenum">
              <a:rPr lang="en-AU" smtClean="0"/>
              <a:t>‹#›</a:t>
            </a:fld>
            <a:endParaRPr lang="en-AU"/>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AU"/>
          </a:p>
        </p:txBody>
      </p:sp>
      <p:sp>
        <p:nvSpPr>
          <p:cNvPr id="4" name="Date Placeholder 3"/>
          <p:cNvSpPr>
            <a:spLocks noGrp="1"/>
          </p:cNvSpPr>
          <p:nvPr>
            <p:ph type="dt" sz="half" idx="10"/>
          </p:nvPr>
        </p:nvSpPr>
        <p:spPr/>
        <p:txBody>
          <a:bodyPr/>
          <a:lstStyle/>
          <a:p>
            <a:fld id="{690CC1CD-0D0E-4851-97D2-70AA0D30A0EE}" type="datetimeFigureOut">
              <a:rPr lang="en-AU" smtClean="0"/>
              <a:t>8/12/2014</a:t>
            </a:fld>
            <a:endParaRPr lang="en-AU"/>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FFD1FE-FBB0-4927-AC1B-E40B7AC29683}" type="slidenum">
              <a:rPr lang="en-AU" smtClean="0"/>
              <a:t>‹#›</a:t>
            </a:fld>
            <a:endParaRPr lang="en-AU"/>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90CC1CD-0D0E-4851-97D2-70AA0D30A0EE}" type="datetimeFigureOut">
              <a:rPr lang="en-AU" smtClean="0"/>
              <a:t>8/12/2014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6FFD1FE-FBB0-4927-AC1B-E40B7AC29683}" type="slidenum">
              <a:rPr lang="en-AU" smtClean="0"/>
              <a:t>‹#›</a:t>
            </a:fld>
            <a:endParaRPr lang="en-AU"/>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90CC1CD-0D0E-4851-97D2-70AA0D30A0EE}" type="datetimeFigureOut">
              <a:rPr lang="en-AU" smtClean="0"/>
              <a:t>8/12/2014</a:t>
            </a:fld>
            <a:endParaRPr lang="en-AU"/>
          </a:p>
        </p:txBody>
      </p:sp>
      <p:sp>
        <p:nvSpPr>
          <p:cNvPr id="8" name="Footer Placeholder 7"/>
          <p:cNvSpPr>
            <a:spLocks noGrp="1"/>
          </p:cNvSpPr>
          <p:nvPr>
            <p:ph type="ftr" sz="quarter" idx="11"/>
          </p:nvPr>
        </p:nvSpPr>
        <p:spPr>
          <a:xfrm>
            <a:off x="304800" y="6409944"/>
            <a:ext cx="3581400" cy="365760"/>
          </a:xfrm>
        </p:spPr>
        <p:txBody>
          <a:bodyPr/>
          <a:lstStyle/>
          <a:p>
            <a:endParaRPr lang="en-AU"/>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6FFD1FE-FBB0-4927-AC1B-E40B7AC29683}" type="slidenum">
              <a:rPr lang="en-AU" smtClean="0"/>
              <a:t>‹#›</a:t>
            </a:fld>
            <a:endParaRPr lang="en-AU"/>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CC1CD-0D0E-4851-97D2-70AA0D30A0EE}" type="datetimeFigureOut">
              <a:rPr lang="en-AU" smtClean="0"/>
              <a:t>8/12/2014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a:xfrm>
            <a:off x="4343400" y="1036020"/>
            <a:ext cx="457200" cy="441325"/>
          </a:xfrm>
        </p:spPr>
        <p:txBody>
          <a:bodyPr/>
          <a:lstStyle/>
          <a:p>
            <a:fld id="{96FFD1FE-FBB0-4927-AC1B-E40B7AC29683}"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90CC1CD-0D0E-4851-97D2-70AA0D30A0EE}" type="datetimeFigureOut">
              <a:rPr lang="en-AU" smtClean="0"/>
              <a:t>8/12/2014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6FFD1FE-FBB0-4927-AC1B-E40B7AC29683}"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6FFD1FE-FBB0-4927-AC1B-E40B7AC29683}" type="slidenum">
              <a:rPr lang="en-AU" smtClean="0"/>
              <a:t>‹#›</a:t>
            </a:fld>
            <a:endParaRPr lang="en-AU"/>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90CC1CD-0D0E-4851-97D2-70AA0D30A0EE}" type="datetimeFigureOut">
              <a:rPr lang="en-AU" smtClean="0"/>
              <a:t>8/12/2014</a:t>
            </a:fld>
            <a:endParaRPr lang="en-AU"/>
          </a:p>
        </p:txBody>
      </p:sp>
      <p:sp>
        <p:nvSpPr>
          <p:cNvPr id="6" name="Footer Placeholder 5"/>
          <p:cNvSpPr>
            <a:spLocks noGrp="1"/>
          </p:cNvSpPr>
          <p:nvPr>
            <p:ph type="ftr" sz="quarter" idx="11"/>
          </p:nvPr>
        </p:nvSpPr>
        <p:spPr>
          <a:xfrm>
            <a:off x="301752" y="6410848"/>
            <a:ext cx="3383280" cy="365760"/>
          </a:xfrm>
        </p:spPr>
        <p:txBody>
          <a:bodyPr/>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6FFD1FE-FBB0-4927-AC1B-E40B7AC29683}" type="slidenum">
              <a:rPr lang="en-AU" smtClean="0"/>
              <a:t>‹#›</a:t>
            </a:fld>
            <a:endParaRPr lang="en-AU"/>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90CC1CD-0D0E-4851-97D2-70AA0D30A0EE}" type="datetimeFigureOut">
              <a:rPr lang="en-AU" smtClean="0"/>
              <a:t>8/12/2014</a:t>
            </a:fld>
            <a:endParaRPr lang="en-AU"/>
          </a:p>
        </p:txBody>
      </p:sp>
      <p:sp>
        <p:nvSpPr>
          <p:cNvPr id="6" name="Footer Placeholder 5"/>
          <p:cNvSpPr>
            <a:spLocks noGrp="1"/>
          </p:cNvSpPr>
          <p:nvPr>
            <p:ph type="ftr" sz="quarter" idx="11"/>
          </p:nvPr>
        </p:nvSpPr>
        <p:spPr>
          <a:xfrm>
            <a:off x="301752" y="6410848"/>
            <a:ext cx="3584448" cy="365760"/>
          </a:xfrm>
        </p:spPr>
        <p:txBody>
          <a:bodyPr/>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90CC1CD-0D0E-4851-97D2-70AA0D30A0EE}" type="datetimeFigureOut">
              <a:rPr lang="en-AU" smtClean="0"/>
              <a:t>8/12/2014</a:t>
            </a:fld>
            <a:endParaRPr lang="en-AU"/>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AU"/>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6FFD1FE-FBB0-4927-AC1B-E40B7AC29683}" type="slidenum">
              <a:rPr lang="en-AU" smtClean="0"/>
              <a:t>‹#›</a:t>
            </a:fld>
            <a:endParaRPr lang="en-AU"/>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ihw.gov.au/WorkArea/DownloadAsset.aspx?id=6012954759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AU" dirty="0" smtClean="0"/>
              <a:t>HOW ARE PRIORITY ISSUES FOR AUSTRALIA’S HEALTH IDENTIFIED?</a:t>
            </a:r>
            <a:endParaRPr lang="en-AU" dirty="0"/>
          </a:p>
        </p:txBody>
      </p:sp>
      <p:sp>
        <p:nvSpPr>
          <p:cNvPr id="2" name="Title 1"/>
          <p:cNvSpPr>
            <a:spLocks noGrp="1"/>
          </p:cNvSpPr>
          <p:nvPr>
            <p:ph type="ctrTitle"/>
          </p:nvPr>
        </p:nvSpPr>
        <p:spPr/>
        <p:txBody>
          <a:bodyPr/>
          <a:lstStyle/>
          <a:p>
            <a:r>
              <a:rPr lang="en-AU" dirty="0" smtClean="0"/>
              <a:t>HEALTH PRIORITIES IN AUSTRALIA</a:t>
            </a:r>
            <a:endParaRPr lang="en-AU" dirty="0"/>
          </a:p>
        </p:txBody>
      </p:sp>
    </p:spTree>
    <p:extLst>
      <p:ext uri="{BB962C8B-B14F-4D97-AF65-F5344CB8AC3E}">
        <p14:creationId xmlns:p14="http://schemas.microsoft.com/office/powerpoint/2010/main" val="2453690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2400" dirty="0" smtClean="0"/>
              <a:t>Costs of ill-health to the individual and community</a:t>
            </a:r>
            <a:br>
              <a:rPr lang="en-AU" sz="2400" dirty="0" smtClean="0"/>
            </a:br>
            <a:r>
              <a:rPr lang="en-AU" sz="2400" dirty="0" smtClean="0"/>
              <a:t>Friday 28</a:t>
            </a:r>
            <a:r>
              <a:rPr lang="en-AU" sz="2400" baseline="30000" dirty="0" smtClean="0"/>
              <a:t>th</a:t>
            </a:r>
            <a:r>
              <a:rPr lang="en-AU" sz="2400" dirty="0" smtClean="0"/>
              <a:t> November</a:t>
            </a:r>
            <a:endParaRPr lang="en-AU" sz="2400" dirty="0"/>
          </a:p>
        </p:txBody>
      </p:sp>
      <p:sp>
        <p:nvSpPr>
          <p:cNvPr id="3" name="Content Placeholder 2"/>
          <p:cNvSpPr>
            <a:spLocks noGrp="1"/>
          </p:cNvSpPr>
          <p:nvPr>
            <p:ph sz="quarter" idx="1"/>
          </p:nvPr>
        </p:nvSpPr>
        <p:spPr/>
        <p:txBody>
          <a:bodyPr>
            <a:normAutofit/>
          </a:bodyPr>
          <a:lstStyle/>
          <a:p>
            <a:r>
              <a:rPr lang="en-AU" sz="2000" dirty="0" smtClean="0"/>
              <a:t>Read pages 16 – 18 of textbook ‘PDHPE – Application and inquiry’. (Handout)</a:t>
            </a:r>
          </a:p>
          <a:p>
            <a:r>
              <a:rPr lang="en-AU" sz="2000" dirty="0" smtClean="0"/>
              <a:t>Q – </a:t>
            </a:r>
            <a:r>
              <a:rPr lang="en-AU" sz="2000" b="1" i="1" dirty="0" smtClean="0"/>
              <a:t>Outline</a:t>
            </a:r>
            <a:r>
              <a:rPr lang="en-AU" sz="2000" dirty="0" smtClean="0"/>
              <a:t> the difference between a direct cost and an indirect cost. Use examples to support your answer. (5 mins)</a:t>
            </a:r>
          </a:p>
          <a:p>
            <a:r>
              <a:rPr lang="en-AU" sz="2000" dirty="0" smtClean="0"/>
              <a:t>Q – </a:t>
            </a:r>
            <a:r>
              <a:rPr lang="en-AU" sz="2000" b="1" i="1" dirty="0" smtClean="0"/>
              <a:t>Discuss</a:t>
            </a:r>
            <a:r>
              <a:rPr lang="en-AU" sz="2000" dirty="0" smtClean="0"/>
              <a:t> how serious injury or illness can impact on an individual. Use examples to support your answer. (10 mins)</a:t>
            </a:r>
          </a:p>
          <a:p>
            <a:r>
              <a:rPr lang="en-AU" sz="2000" dirty="0" smtClean="0"/>
              <a:t>Q – </a:t>
            </a:r>
            <a:r>
              <a:rPr lang="en-AU" sz="2000" b="1" i="1" dirty="0" smtClean="0"/>
              <a:t>Explain</a:t>
            </a:r>
            <a:r>
              <a:rPr lang="en-AU" sz="2000" dirty="0" smtClean="0"/>
              <a:t> why it is difficult to measure the social cost of ill-health.</a:t>
            </a:r>
          </a:p>
          <a:p>
            <a:pPr marL="0" indent="0">
              <a:buNone/>
            </a:pPr>
            <a:r>
              <a:rPr lang="en-AU" sz="2000" dirty="0" smtClean="0"/>
              <a:t>(15 mins)</a:t>
            </a:r>
          </a:p>
          <a:p>
            <a:r>
              <a:rPr lang="en-AU" sz="2000" dirty="0" smtClean="0"/>
              <a:t>Q – </a:t>
            </a:r>
            <a:r>
              <a:rPr lang="en-AU" sz="2000" b="1" i="1" dirty="0" smtClean="0"/>
              <a:t>Describe</a:t>
            </a:r>
            <a:r>
              <a:rPr lang="en-AU" sz="2000" dirty="0" smtClean="0"/>
              <a:t> four reasons for a possible future increase in health care costs to the community. (10 mins)</a:t>
            </a:r>
          </a:p>
          <a:p>
            <a:r>
              <a:rPr lang="en-AU" sz="2000" dirty="0" smtClean="0"/>
              <a:t>Q – </a:t>
            </a:r>
            <a:r>
              <a:rPr lang="en-AU" sz="2000" b="1" i="1" dirty="0" smtClean="0"/>
              <a:t>Discuss</a:t>
            </a:r>
            <a:r>
              <a:rPr lang="en-AU" sz="2000" dirty="0" smtClean="0"/>
              <a:t> how Medicare has affected health care costs. (10 mins)</a:t>
            </a:r>
          </a:p>
          <a:p>
            <a:r>
              <a:rPr lang="en-AU" sz="2000" b="1" i="1" dirty="0" smtClean="0"/>
              <a:t>ALL</a:t>
            </a:r>
            <a:r>
              <a:rPr lang="en-AU" sz="2000" dirty="0" smtClean="0"/>
              <a:t> questions must be completed by the end of the period. Use estimated time limits to complete questions.</a:t>
            </a:r>
            <a:endParaRPr lang="en-AU" sz="2000" dirty="0"/>
          </a:p>
        </p:txBody>
      </p:sp>
    </p:spTree>
    <p:extLst>
      <p:ext uri="{BB962C8B-B14F-4D97-AF65-F5344CB8AC3E}">
        <p14:creationId xmlns:p14="http://schemas.microsoft.com/office/powerpoint/2010/main" val="3482143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growing and ageing population</a:t>
            </a:r>
            <a:endParaRPr lang="en-AU" dirty="0"/>
          </a:p>
        </p:txBody>
      </p:sp>
      <p:sp>
        <p:nvSpPr>
          <p:cNvPr id="3" name="Content Placeholder 2"/>
          <p:cNvSpPr>
            <a:spLocks noGrp="1"/>
          </p:cNvSpPr>
          <p:nvPr>
            <p:ph sz="quarter" idx="1"/>
          </p:nvPr>
        </p:nvSpPr>
        <p:spPr/>
        <p:txBody>
          <a:bodyPr/>
          <a:lstStyle/>
          <a:p>
            <a:r>
              <a:rPr lang="en-AU" sz="1800" dirty="0" smtClean="0"/>
              <a:t>Healthy ageing</a:t>
            </a:r>
          </a:p>
          <a:p>
            <a:pPr lvl="1"/>
            <a:r>
              <a:rPr lang="en-AU" sz="1300" dirty="0" smtClean="0"/>
              <a:t>Older Australians are people aged 65 or older.</a:t>
            </a:r>
          </a:p>
          <a:p>
            <a:pPr lvl="1"/>
            <a:r>
              <a:rPr lang="en-AU" sz="1300" dirty="0" smtClean="0"/>
              <a:t>This group makes up approximately 13% of the population.</a:t>
            </a:r>
          </a:p>
          <a:p>
            <a:pPr lvl="1"/>
            <a:r>
              <a:rPr lang="en-AU" sz="1300" dirty="0" smtClean="0"/>
              <a:t>The proportion of the population age over 65 is projected to rise by between 27% and 30% by 2051</a:t>
            </a:r>
          </a:p>
          <a:p>
            <a:pPr lvl="1"/>
            <a:r>
              <a:rPr lang="en-AU" sz="1300" dirty="0" smtClean="0"/>
              <a:t>Ageing of the population is caused by two factors:</a:t>
            </a:r>
          </a:p>
          <a:p>
            <a:pPr lvl="2"/>
            <a:r>
              <a:rPr lang="en-AU" sz="1100" dirty="0" smtClean="0"/>
              <a:t>Australian families having fewer children</a:t>
            </a:r>
          </a:p>
          <a:p>
            <a:pPr lvl="2"/>
            <a:r>
              <a:rPr lang="en-AU" sz="1100" dirty="0" smtClean="0"/>
              <a:t>We are living longer.</a:t>
            </a:r>
          </a:p>
          <a:p>
            <a:pPr lvl="1"/>
            <a:r>
              <a:rPr lang="en-AU" sz="1300" dirty="0" smtClean="0"/>
              <a:t>With population ageing and people living longer, there are more people, particularly those at older ages, who have a disability and are limited in their ability to participate in physical activity.</a:t>
            </a:r>
          </a:p>
          <a:p>
            <a:pPr lvl="1"/>
            <a:endParaRPr lang="en-AU" sz="1300" dirty="0"/>
          </a:p>
          <a:p>
            <a:pPr lvl="1"/>
            <a:r>
              <a:rPr lang="en-AU" sz="1300" dirty="0" smtClean="0"/>
              <a:t>Healthy ageing is concerned with quality of life, independence and lengthening the number of healthy years, not just the years of life, enjoyed by an individual.</a:t>
            </a:r>
          </a:p>
          <a:p>
            <a:r>
              <a:rPr lang="en-AU" sz="1800" dirty="0" smtClean="0"/>
              <a:t>Q. </a:t>
            </a:r>
            <a:r>
              <a:rPr lang="en-AU" sz="1800" b="1" i="1" dirty="0" smtClean="0"/>
              <a:t>Identify</a:t>
            </a:r>
            <a:r>
              <a:rPr lang="en-AU" sz="1800" dirty="0" smtClean="0"/>
              <a:t> benefits of adopting a healthy lifestyle at an older age.</a:t>
            </a:r>
          </a:p>
          <a:p>
            <a:pPr lvl="1"/>
            <a:r>
              <a:rPr lang="en-AU" sz="1300" dirty="0" smtClean="0"/>
              <a:t>Australian males aged 65 can expect to live to be 83.1 years, while 65 year-old females have an expected lifespan of 86.4 years.</a:t>
            </a:r>
          </a:p>
          <a:p>
            <a:pPr lvl="1"/>
            <a:r>
              <a:rPr lang="en-AU" sz="1300" dirty="0" smtClean="0"/>
              <a:t>These life spans are about six years more than were experienced during the beginning of the twentieth century.</a:t>
            </a:r>
          </a:p>
          <a:p>
            <a:pPr lvl="1"/>
            <a:r>
              <a:rPr lang="en-AU" sz="1300" dirty="0" smtClean="0"/>
              <a:t>Males and females aged 85 years can expect to live for a further 5.9 and 7.1 years, respectively, which is about two years more than for those living in </a:t>
            </a:r>
            <a:r>
              <a:rPr lang="en-AU" sz="1300" smtClean="0"/>
              <a:t>the early 1900s.</a:t>
            </a:r>
            <a:endParaRPr lang="en-AU" sz="1300" dirty="0" smtClean="0"/>
          </a:p>
          <a:p>
            <a:endParaRPr lang="en-AU" dirty="0"/>
          </a:p>
        </p:txBody>
      </p:sp>
    </p:spTree>
    <p:extLst>
      <p:ext uri="{BB962C8B-B14F-4D97-AF65-F5344CB8AC3E}">
        <p14:creationId xmlns:p14="http://schemas.microsoft.com/office/powerpoint/2010/main" val="971688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Measuring Health Status</a:t>
            </a:r>
            <a:endParaRPr lang="en-AU" dirty="0"/>
          </a:p>
        </p:txBody>
      </p:sp>
      <p:sp>
        <p:nvSpPr>
          <p:cNvPr id="3" name="Content Placeholder 2"/>
          <p:cNvSpPr>
            <a:spLocks noGrp="1"/>
          </p:cNvSpPr>
          <p:nvPr>
            <p:ph sz="quarter" idx="1"/>
          </p:nvPr>
        </p:nvSpPr>
        <p:spPr/>
        <p:txBody>
          <a:bodyPr/>
          <a:lstStyle/>
          <a:p>
            <a:pPr lvl="1"/>
            <a:r>
              <a:rPr lang="en-AU" dirty="0" smtClean="0"/>
              <a:t>Role of epidemiology</a:t>
            </a:r>
          </a:p>
          <a:p>
            <a:pPr lvl="2"/>
            <a:r>
              <a:rPr lang="en-AU" sz="1800" dirty="0" smtClean="0"/>
              <a:t>Information on the health of a nation is gathered in many areas, including life expectancy, infant mortality rates, morbidity rates and the use of health care services (for example, hospital admissions and Medicare claims)</a:t>
            </a:r>
          </a:p>
          <a:p>
            <a:pPr lvl="2"/>
            <a:r>
              <a:rPr lang="en-AU" sz="1800" dirty="0" smtClean="0"/>
              <a:t>The study of information is known as epidemiology.</a:t>
            </a:r>
          </a:p>
          <a:p>
            <a:pPr lvl="2"/>
            <a:r>
              <a:rPr lang="en-AU" sz="1800" dirty="0" smtClean="0"/>
              <a:t>Epidemiology provides information on the distribution (or patterns) of disease, illness and injury and on the likely causes (or determinants) within groups or populations.</a:t>
            </a:r>
            <a:endParaRPr lang="en-AU" sz="1800" dirty="0"/>
          </a:p>
        </p:txBody>
      </p:sp>
    </p:spTree>
    <p:extLst>
      <p:ext uri="{BB962C8B-B14F-4D97-AF65-F5344CB8AC3E}">
        <p14:creationId xmlns:p14="http://schemas.microsoft.com/office/powerpoint/2010/main" val="3645940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can epidemiology tell us?</a:t>
            </a:r>
            <a:endParaRPr lang="en-AU" dirty="0"/>
          </a:p>
        </p:txBody>
      </p:sp>
      <p:sp>
        <p:nvSpPr>
          <p:cNvPr id="3" name="Content Placeholder 2"/>
          <p:cNvSpPr>
            <a:spLocks noGrp="1"/>
          </p:cNvSpPr>
          <p:nvPr>
            <p:ph sz="quarter" idx="1"/>
          </p:nvPr>
        </p:nvSpPr>
        <p:spPr/>
        <p:txBody>
          <a:bodyPr/>
          <a:lstStyle/>
          <a:p>
            <a:r>
              <a:rPr lang="en-AU" dirty="0" smtClean="0"/>
              <a:t>Epidemiology serves many purposes. These include:</a:t>
            </a:r>
          </a:p>
          <a:p>
            <a:pPr lvl="1"/>
            <a:r>
              <a:rPr lang="en-AU" dirty="0" smtClean="0"/>
              <a:t>Monitoring the major causes of sickness and death to identify and emerging issues and equalities between groups</a:t>
            </a:r>
          </a:p>
          <a:p>
            <a:pPr lvl="1"/>
            <a:r>
              <a:rPr lang="en-AU" dirty="0" smtClean="0"/>
              <a:t>Identifying areas of need so that specific prevention and treatment interventions can be specifically targeted </a:t>
            </a:r>
          </a:p>
          <a:p>
            <a:pPr lvl="1"/>
            <a:r>
              <a:rPr lang="en-AU" dirty="0" smtClean="0"/>
              <a:t>Determining priority areas for the allocation of government funding</a:t>
            </a:r>
          </a:p>
          <a:p>
            <a:pPr lvl="1"/>
            <a:r>
              <a:rPr lang="en-AU" dirty="0" smtClean="0"/>
              <a:t>Monitoring the use of health care services and facilities</a:t>
            </a:r>
          </a:p>
          <a:p>
            <a:pPr lvl="1"/>
            <a:r>
              <a:rPr lang="en-AU" dirty="0" smtClean="0"/>
              <a:t>Evaluating the effectiveness of any prevention and treatment programs.</a:t>
            </a:r>
            <a:endParaRPr lang="en-AU" dirty="0"/>
          </a:p>
        </p:txBody>
      </p:sp>
    </p:spTree>
    <p:extLst>
      <p:ext uri="{BB962C8B-B14F-4D97-AF65-F5344CB8AC3E}">
        <p14:creationId xmlns:p14="http://schemas.microsoft.com/office/powerpoint/2010/main" val="4164550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uses epidemiology?</a:t>
            </a:r>
            <a:endParaRPr lang="en-AU" dirty="0"/>
          </a:p>
        </p:txBody>
      </p:sp>
      <p:sp>
        <p:nvSpPr>
          <p:cNvPr id="3" name="Content Placeholder 2"/>
          <p:cNvSpPr>
            <a:spLocks noGrp="1"/>
          </p:cNvSpPr>
          <p:nvPr>
            <p:ph sz="quarter" idx="1"/>
          </p:nvPr>
        </p:nvSpPr>
        <p:spPr/>
        <p:txBody>
          <a:bodyPr/>
          <a:lstStyle/>
          <a:p>
            <a:r>
              <a:rPr lang="en-AU" dirty="0" smtClean="0"/>
              <a:t>Epidemiological information is used to inform the decision making of many groups within the community. These include:</a:t>
            </a:r>
          </a:p>
          <a:p>
            <a:pPr lvl="1"/>
            <a:r>
              <a:rPr lang="en-AU" dirty="0" smtClean="0"/>
              <a:t>Policy developers at all levels of government</a:t>
            </a:r>
          </a:p>
          <a:p>
            <a:pPr lvl="1"/>
            <a:r>
              <a:rPr lang="en-AU" dirty="0" smtClean="0"/>
              <a:t>The manufacturers of health products</a:t>
            </a:r>
          </a:p>
          <a:p>
            <a:pPr lvl="1"/>
            <a:r>
              <a:rPr lang="en-AU" dirty="0" smtClean="0"/>
              <a:t>The providers of health services</a:t>
            </a:r>
          </a:p>
          <a:p>
            <a:pPr lvl="1"/>
            <a:r>
              <a:rPr lang="en-AU" dirty="0" smtClean="0"/>
              <a:t>Individual consumers</a:t>
            </a:r>
          </a:p>
          <a:p>
            <a:pPr lvl="1"/>
            <a:endParaRPr lang="en-AU" dirty="0"/>
          </a:p>
          <a:p>
            <a:pPr marL="0" indent="0">
              <a:buNone/>
            </a:pPr>
            <a:endParaRPr lang="en-AU" dirty="0"/>
          </a:p>
        </p:txBody>
      </p:sp>
    </p:spTree>
    <p:extLst>
      <p:ext uri="{BB962C8B-B14F-4D97-AF65-F5344CB8AC3E}">
        <p14:creationId xmlns:p14="http://schemas.microsoft.com/office/powerpoint/2010/main" val="1111620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Measures of epidemiology</a:t>
            </a:r>
            <a:endParaRPr lang="en-AU" dirty="0"/>
          </a:p>
        </p:txBody>
      </p:sp>
      <p:sp>
        <p:nvSpPr>
          <p:cNvPr id="3" name="Content Placeholder 2"/>
          <p:cNvSpPr>
            <a:spLocks noGrp="1"/>
          </p:cNvSpPr>
          <p:nvPr>
            <p:ph sz="quarter" idx="1"/>
          </p:nvPr>
        </p:nvSpPr>
        <p:spPr/>
        <p:txBody>
          <a:bodyPr/>
          <a:lstStyle/>
          <a:p>
            <a:r>
              <a:rPr lang="en-AU" dirty="0" smtClean="0"/>
              <a:t>The major measures used to determine the health of a population are:</a:t>
            </a:r>
          </a:p>
          <a:p>
            <a:pPr lvl="1"/>
            <a:r>
              <a:rPr lang="en-AU" dirty="0" smtClean="0"/>
              <a:t>Mortality rate – This is also called death rate, and is a measure of the number of deaths from a specific cause in a given period of time (usually a year).</a:t>
            </a:r>
          </a:p>
          <a:p>
            <a:pPr lvl="1"/>
            <a:r>
              <a:rPr lang="en-AU" dirty="0" smtClean="0"/>
              <a:t>Infant mortality rate – This is a measure of the annual number of deaths of children under 1 year of age per 1000 live births.</a:t>
            </a:r>
          </a:p>
          <a:p>
            <a:pPr lvl="1"/>
            <a:r>
              <a:rPr lang="en-AU" dirty="0" smtClean="0"/>
              <a:t>Life expectancy – This is the average number of years a person of a given age and gender can expect to live.</a:t>
            </a:r>
          </a:p>
          <a:p>
            <a:pPr lvl="1"/>
            <a:r>
              <a:rPr lang="en-AU" dirty="0" smtClean="0"/>
              <a:t>Morbidity rate – Provides information about the level of disease in specific populations. The main indicators used are prevalence and incidence.</a:t>
            </a:r>
            <a:endParaRPr lang="en-AU" dirty="0"/>
          </a:p>
        </p:txBody>
      </p:sp>
    </p:spTree>
    <p:extLst>
      <p:ext uri="{BB962C8B-B14F-4D97-AF65-F5344CB8AC3E}">
        <p14:creationId xmlns:p14="http://schemas.microsoft.com/office/powerpoint/2010/main" val="643259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Life expectancy, morbidity &amp; mortality</a:t>
            </a:r>
            <a:endParaRPr lang="en-AU" dirty="0"/>
          </a:p>
        </p:txBody>
      </p:sp>
      <p:sp>
        <p:nvSpPr>
          <p:cNvPr id="3" name="Content Placeholder 2"/>
          <p:cNvSpPr>
            <a:spLocks noGrp="1"/>
          </p:cNvSpPr>
          <p:nvPr>
            <p:ph sz="quarter" idx="1"/>
          </p:nvPr>
        </p:nvSpPr>
        <p:spPr/>
        <p:txBody>
          <a:bodyPr/>
          <a:lstStyle/>
          <a:p>
            <a:r>
              <a:rPr lang="en-AU" b="1" dirty="0" smtClean="0"/>
              <a:t>Describe</a:t>
            </a:r>
            <a:r>
              <a:rPr lang="en-AU" dirty="0" smtClean="0"/>
              <a:t> the current trends in life expectancy.</a:t>
            </a:r>
          </a:p>
          <a:p>
            <a:pPr lvl="1"/>
            <a:r>
              <a:rPr lang="en-AU" dirty="0">
                <a:hlinkClick r:id="rId2"/>
              </a:rPr>
              <a:t>http://</a:t>
            </a:r>
            <a:r>
              <a:rPr lang="en-AU" dirty="0" smtClean="0">
                <a:hlinkClick r:id="rId2"/>
              </a:rPr>
              <a:t>www.aihw.gov.au/WorkArea/DownloadAsset.aspx?id=60129547596</a:t>
            </a:r>
            <a:endParaRPr lang="en-AU" dirty="0" smtClean="0"/>
          </a:p>
          <a:p>
            <a:r>
              <a:rPr lang="en-AU" dirty="0" smtClean="0"/>
              <a:t>Read the handout ‘Risk factors &amp; chronic disease’</a:t>
            </a:r>
          </a:p>
          <a:p>
            <a:pPr lvl="1"/>
            <a:r>
              <a:rPr lang="en-AU" dirty="0"/>
              <a:t>http://www.aihw.gov.au/WorkArea/DownloadAsset.aspx?id=10737421592</a:t>
            </a:r>
            <a:endParaRPr lang="en-AU" dirty="0" smtClean="0"/>
          </a:p>
          <a:p>
            <a:r>
              <a:rPr lang="en-AU" b="1" dirty="0" smtClean="0"/>
              <a:t>Identify</a:t>
            </a:r>
            <a:r>
              <a:rPr lang="en-AU" dirty="0" smtClean="0"/>
              <a:t> major causes of morbidity (sickness).</a:t>
            </a:r>
          </a:p>
          <a:p>
            <a:r>
              <a:rPr lang="en-AU" b="1" dirty="0" smtClean="0"/>
              <a:t>Account</a:t>
            </a:r>
            <a:r>
              <a:rPr lang="en-AU" dirty="0" smtClean="0"/>
              <a:t> for differences in morbidity rates for men and women</a:t>
            </a:r>
          </a:p>
          <a:p>
            <a:pPr lvl="1"/>
            <a:r>
              <a:rPr lang="en-AU" dirty="0" smtClean="0"/>
              <a:t>Refer to pages 10 and 11 from textbook.</a:t>
            </a:r>
            <a:endParaRPr lang="en-AU" dirty="0"/>
          </a:p>
        </p:txBody>
      </p:sp>
    </p:spTree>
    <p:extLst>
      <p:ext uri="{BB962C8B-B14F-4D97-AF65-F5344CB8AC3E}">
        <p14:creationId xmlns:p14="http://schemas.microsoft.com/office/powerpoint/2010/main" val="343471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Life expectancy, morbidity &amp; mortality</a:t>
            </a:r>
          </a:p>
        </p:txBody>
      </p:sp>
      <p:sp>
        <p:nvSpPr>
          <p:cNvPr id="3" name="Content Placeholder 2"/>
          <p:cNvSpPr>
            <a:spLocks noGrp="1"/>
          </p:cNvSpPr>
          <p:nvPr>
            <p:ph sz="quarter" idx="1"/>
          </p:nvPr>
        </p:nvSpPr>
        <p:spPr/>
        <p:txBody>
          <a:bodyPr/>
          <a:lstStyle/>
          <a:p>
            <a:r>
              <a:rPr lang="en-AU" dirty="0" smtClean="0"/>
              <a:t>Read handout ‘Mortality’.</a:t>
            </a:r>
          </a:p>
          <a:p>
            <a:pPr lvl="1"/>
            <a:r>
              <a:rPr lang="en-AU" dirty="0"/>
              <a:t>http://www.aihw.gov.au/WorkArea/DownloadAsset.aspx?id=6442455317</a:t>
            </a:r>
            <a:endParaRPr lang="en-AU" dirty="0" smtClean="0"/>
          </a:p>
          <a:p>
            <a:r>
              <a:rPr lang="en-AU" b="1" dirty="0" smtClean="0"/>
              <a:t>Describe</a:t>
            </a:r>
            <a:r>
              <a:rPr lang="en-AU" dirty="0" smtClean="0"/>
              <a:t> current trends in mortality.</a:t>
            </a:r>
          </a:p>
          <a:p>
            <a:r>
              <a:rPr lang="en-AU" dirty="0" smtClean="0"/>
              <a:t>Ratios of mortality:</a:t>
            </a:r>
          </a:p>
          <a:p>
            <a:pPr lvl="1"/>
            <a:r>
              <a:rPr lang="en-AU" dirty="0" smtClean="0"/>
              <a:t>Indigenous twice as likely as any other Australian to die.</a:t>
            </a:r>
          </a:p>
          <a:p>
            <a:pPr lvl="1"/>
            <a:r>
              <a:rPr lang="en-AU" dirty="0" smtClean="0"/>
              <a:t>Low SES 1.13 times likely to die.</a:t>
            </a:r>
          </a:p>
          <a:p>
            <a:pPr lvl="1"/>
            <a:r>
              <a:rPr lang="en-AU" dirty="0" smtClean="0"/>
              <a:t>High SES, less likely to die.</a:t>
            </a:r>
          </a:p>
          <a:p>
            <a:r>
              <a:rPr lang="en-AU" b="1" dirty="0" smtClean="0"/>
              <a:t>Account</a:t>
            </a:r>
            <a:r>
              <a:rPr lang="en-AU" dirty="0" smtClean="0"/>
              <a:t> for differences between mortality rates based on population group.</a:t>
            </a:r>
            <a:endParaRPr lang="en-AU" dirty="0"/>
          </a:p>
        </p:txBody>
      </p:sp>
    </p:spTree>
    <p:extLst>
      <p:ext uri="{BB962C8B-B14F-4D97-AF65-F5344CB8AC3E}">
        <p14:creationId xmlns:p14="http://schemas.microsoft.com/office/powerpoint/2010/main" val="1548477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Measuring health status</a:t>
            </a:r>
            <a:endParaRPr lang="en-AU" dirty="0"/>
          </a:p>
        </p:txBody>
      </p:sp>
      <p:sp>
        <p:nvSpPr>
          <p:cNvPr id="3" name="Content Placeholder 2"/>
          <p:cNvSpPr>
            <a:spLocks noGrp="1"/>
          </p:cNvSpPr>
          <p:nvPr>
            <p:ph sz="quarter" idx="1"/>
          </p:nvPr>
        </p:nvSpPr>
        <p:spPr/>
        <p:txBody>
          <a:bodyPr/>
          <a:lstStyle/>
          <a:p>
            <a:r>
              <a:rPr lang="en-AU" b="1" dirty="0" smtClean="0"/>
              <a:t>Friday 21</a:t>
            </a:r>
            <a:r>
              <a:rPr lang="en-AU" b="1" baseline="30000" dirty="0" smtClean="0"/>
              <a:t>st</a:t>
            </a:r>
            <a:r>
              <a:rPr lang="en-AU" b="1" dirty="0" smtClean="0"/>
              <a:t> November – Period 4</a:t>
            </a:r>
          </a:p>
          <a:p>
            <a:r>
              <a:rPr lang="en-AU" dirty="0" smtClean="0"/>
              <a:t>Summary:</a:t>
            </a:r>
          </a:p>
          <a:p>
            <a:pPr lvl="1"/>
            <a:r>
              <a:rPr lang="en-AU" dirty="0" smtClean="0"/>
              <a:t>Revision activities</a:t>
            </a:r>
            <a:endParaRPr lang="en-AU" dirty="0"/>
          </a:p>
          <a:p>
            <a:pPr lvl="1"/>
            <a:r>
              <a:rPr lang="en-AU" dirty="0" smtClean="0"/>
              <a:t>On completion of the previous lessons, complete the following revision questions.</a:t>
            </a:r>
          </a:p>
          <a:p>
            <a:pPr lvl="2"/>
            <a:r>
              <a:rPr lang="en-AU" b="1" dirty="0" smtClean="0"/>
              <a:t>Outline</a:t>
            </a:r>
            <a:r>
              <a:rPr lang="en-AU" dirty="0" smtClean="0"/>
              <a:t> the measures of epidemiology.</a:t>
            </a:r>
          </a:p>
          <a:p>
            <a:pPr lvl="2"/>
            <a:r>
              <a:rPr lang="en-AU" b="1" dirty="0" smtClean="0"/>
              <a:t>Evaluate</a:t>
            </a:r>
            <a:r>
              <a:rPr lang="en-AU" dirty="0" smtClean="0"/>
              <a:t> the effectiveness of using epidemiology to define health status of a population.</a:t>
            </a:r>
          </a:p>
          <a:p>
            <a:r>
              <a:rPr lang="en-AU" dirty="0" smtClean="0"/>
              <a:t>Should you complete ALL questions, read handout ‘Identifying priority health issues’ </a:t>
            </a:r>
            <a:r>
              <a:rPr lang="en-AU" i="1" dirty="0" smtClean="0"/>
              <a:t>social justice principles.</a:t>
            </a:r>
            <a:endParaRPr lang="en-AU" dirty="0" smtClean="0"/>
          </a:p>
        </p:txBody>
      </p:sp>
    </p:spTree>
    <p:extLst>
      <p:ext uri="{BB962C8B-B14F-4D97-AF65-F5344CB8AC3E}">
        <p14:creationId xmlns:p14="http://schemas.microsoft.com/office/powerpoint/2010/main" val="4257394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400" b="1" dirty="0" smtClean="0"/>
              <a:t>Potential for prevention and early prevention</a:t>
            </a:r>
            <a:r>
              <a:rPr lang="en-AU" sz="2400" dirty="0" smtClean="0"/>
              <a:t/>
            </a:r>
            <a:br>
              <a:rPr lang="en-AU" sz="2400" dirty="0" smtClean="0"/>
            </a:br>
            <a:r>
              <a:rPr lang="en-AU" sz="2400" dirty="0" smtClean="0"/>
              <a:t>Thursday 27</a:t>
            </a:r>
            <a:r>
              <a:rPr lang="en-AU" sz="2400" baseline="30000" dirty="0" smtClean="0"/>
              <a:t>th</a:t>
            </a:r>
            <a:r>
              <a:rPr lang="en-AU" sz="2400" dirty="0" smtClean="0"/>
              <a:t> November</a:t>
            </a:r>
            <a:endParaRPr lang="en-AU" sz="2400" dirty="0"/>
          </a:p>
        </p:txBody>
      </p:sp>
      <p:sp>
        <p:nvSpPr>
          <p:cNvPr id="3" name="Content Placeholder 2"/>
          <p:cNvSpPr>
            <a:spLocks noGrp="1"/>
          </p:cNvSpPr>
          <p:nvPr>
            <p:ph sz="quarter" idx="1"/>
          </p:nvPr>
        </p:nvSpPr>
        <p:spPr/>
        <p:txBody>
          <a:bodyPr>
            <a:normAutofit fontScale="92500" lnSpcReduction="10000"/>
          </a:bodyPr>
          <a:lstStyle/>
          <a:p>
            <a:r>
              <a:rPr lang="en-AU" sz="1600" dirty="0" smtClean="0"/>
              <a:t>The identification of priority issues is based on the potential for prevention and early prevention.</a:t>
            </a:r>
          </a:p>
          <a:p>
            <a:r>
              <a:rPr lang="en-AU" sz="1600" b="1" i="1" dirty="0" smtClean="0"/>
              <a:t>Identify</a:t>
            </a:r>
            <a:r>
              <a:rPr lang="en-AU" sz="1600" dirty="0" smtClean="0"/>
              <a:t> two lifestyle-related conditions.</a:t>
            </a:r>
          </a:p>
          <a:p>
            <a:r>
              <a:rPr lang="en-AU" sz="1600" dirty="0" smtClean="0"/>
              <a:t>With the use of a table, </a:t>
            </a:r>
            <a:r>
              <a:rPr lang="en-AU" sz="1600" b="1" i="1" dirty="0" smtClean="0"/>
              <a:t>identify </a:t>
            </a:r>
            <a:r>
              <a:rPr lang="en-AU" sz="1600" dirty="0" smtClean="0"/>
              <a:t>behavioural and environmental modifications which may reduce the incidence of such conditions.</a:t>
            </a:r>
          </a:p>
          <a:p>
            <a:r>
              <a:rPr lang="en-AU" sz="1600" b="1" i="1" dirty="0" smtClean="0"/>
              <a:t>Identify</a:t>
            </a:r>
            <a:r>
              <a:rPr lang="en-AU" sz="1600" dirty="0" smtClean="0"/>
              <a:t> ways in which we can reduce the incidence of non-lifestyle related conditions.</a:t>
            </a:r>
          </a:p>
          <a:p>
            <a:r>
              <a:rPr lang="en-AU" sz="1600" dirty="0" smtClean="0"/>
              <a:t>Prevention and early prevention in relation to these major conditions is more complicated than simply identifying the behaviour that contributes to their incidence. Health problems are social issues that are directly related to the society in which people live. Prevention for many people is limited and, in some cases, non-existent. To blame individuals for their behaviour ignores the social, economic, cultural and political forces at work in society.</a:t>
            </a:r>
          </a:p>
          <a:p>
            <a:r>
              <a:rPr lang="en-AU" sz="1600" dirty="0" smtClean="0"/>
              <a:t>Q – Several environmental factors affect the health status of the population. Select two of the national health priority issues and </a:t>
            </a:r>
            <a:r>
              <a:rPr lang="en-AU" sz="1600" b="1" i="1" dirty="0" smtClean="0"/>
              <a:t>discuss</a:t>
            </a:r>
            <a:r>
              <a:rPr lang="en-AU" sz="1600" dirty="0" smtClean="0"/>
              <a:t> how the following can affect the prevalence of the two areas that you have chosen:</a:t>
            </a:r>
          </a:p>
          <a:p>
            <a:pPr lvl="1"/>
            <a:r>
              <a:rPr lang="en-AU" sz="1600" dirty="0" smtClean="0"/>
              <a:t>Physical environment</a:t>
            </a:r>
          </a:p>
          <a:p>
            <a:pPr lvl="1"/>
            <a:r>
              <a:rPr lang="en-AU" sz="1600" dirty="0" smtClean="0"/>
              <a:t>Economic environment</a:t>
            </a:r>
          </a:p>
          <a:p>
            <a:pPr lvl="1"/>
            <a:r>
              <a:rPr lang="en-AU" sz="1600" dirty="0" smtClean="0"/>
              <a:t>Cultural environment</a:t>
            </a:r>
          </a:p>
          <a:p>
            <a:pPr lvl="1"/>
            <a:r>
              <a:rPr lang="en-AU" sz="1600" dirty="0" smtClean="0"/>
              <a:t>Political environment</a:t>
            </a:r>
            <a:endParaRPr lang="en-AU" sz="1600" dirty="0"/>
          </a:p>
          <a:p>
            <a:r>
              <a:rPr lang="en-AU" sz="2100" dirty="0" smtClean="0"/>
              <a:t>REMEMBER – YOUR WORKBOOK IS DUE TOMORROW!</a:t>
            </a:r>
            <a:endParaRPr lang="en-AU" sz="2100" dirty="0"/>
          </a:p>
          <a:p>
            <a:endParaRPr lang="en-AU" sz="900" dirty="0"/>
          </a:p>
        </p:txBody>
      </p:sp>
    </p:spTree>
    <p:extLst>
      <p:ext uri="{BB962C8B-B14F-4D97-AF65-F5344CB8AC3E}">
        <p14:creationId xmlns:p14="http://schemas.microsoft.com/office/powerpoint/2010/main" val="11073920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EALTH PRIORITIES IN AUSTRALIA&amp;quot;&quot;/&gt;&lt;property id=&quot;20307&quot; value=&quot;256&quot;/&gt;&lt;/object&gt;&lt;object type=&quot;3&quot; unique_id=&quot;10005&quot;&gt;&lt;property id=&quot;20148&quot; value=&quot;5&quot;/&gt;&lt;property id=&quot;20300&quot; value=&quot;Slide 2 - &amp;quot;Measuring Health Status&amp;quot;&quot;/&gt;&lt;property id=&quot;20307&quot; value=&quot;257&quot;/&gt;&lt;/object&gt;&lt;object type=&quot;3&quot; unique_id=&quot;10006&quot;&gt;&lt;property id=&quot;20148&quot; value=&quot;5&quot;/&gt;&lt;property id=&quot;20300&quot; value=&quot;Slide 3 - &amp;quot;What can epidemiology tell us?&amp;quot;&quot;/&gt;&lt;property id=&quot;20307&quot; value=&quot;258&quot;/&gt;&lt;/object&gt;&lt;object type=&quot;3&quot; unique_id=&quot;10007&quot;&gt;&lt;property id=&quot;20148&quot; value=&quot;5&quot;/&gt;&lt;property id=&quot;20300&quot; value=&quot;Slide 4 - &amp;quot;Who uses epidemiology?&amp;quot;&quot;/&gt;&lt;property id=&quot;20307&quot; value=&quot;259&quot;/&gt;&lt;/object&gt;&lt;object type=&quot;3&quot; unique_id=&quot;10050&quot;&gt;&lt;property id=&quot;20148&quot; value=&quot;5&quot;/&gt;&lt;property id=&quot;20300&quot; value=&quot;Slide 5 - &amp;quot;Measures of epidemiology&amp;quot;&quot;/&gt;&lt;property id=&quot;20307&quot; value=&quot;260&quot;/&gt;&lt;/object&gt;&lt;object type=&quot;3&quot; unique_id=&quot;10058&quot;&gt;&lt;property id=&quot;20148&quot; value=&quot;5&quot;/&gt;&lt;property id=&quot;20300&quot; value=&quot;Slide 6 - &amp;quot;Life expectancy, morbidity &amp;amp; mortality&amp;quot;&quot;/&gt;&lt;property id=&quot;20307&quot; value=&quot;261&quot;/&gt;&lt;/object&gt;&lt;object type=&quot;3&quot; unique_id=&quot;10107&quot;&gt;&lt;property id=&quot;20148&quot; value=&quot;5&quot;/&gt;&lt;property id=&quot;20300&quot; value=&quot;Slide 7 - &amp;quot;Life expectancy, morbidity &amp;amp; mortality&amp;quot;&quot;/&gt;&lt;property id=&quot;20307&quot; value=&quot;262&quot;/&gt;&lt;/object&gt;&lt;object type=&quot;3&quot; unique_id=&quot;10117&quot;&gt;&lt;property id=&quot;20148&quot; value=&quot;5&quot;/&gt;&lt;property id=&quot;20300&quot; value=&quot;Slide 8 - &amp;quot;Measuring health status&amp;quot;&quot;/&gt;&lt;property id=&quot;20307&quot; value=&quot;263&quot;/&gt;&lt;/object&gt;&lt;object type=&quot;3&quot; unique_id=&quot;10128&quot;&gt;&lt;property id=&quot;20148&quot; value=&quot;5&quot;/&gt;&lt;property id=&quot;20300&quot; value=&quot;Slide 9 - &amp;quot;Potential for prevention and early prevention&amp;#x0D;&amp;#x0A;Thursday 27th November&amp;quot;&quot;/&gt;&lt;property id=&quot;20307&quot; value=&quot;264&quot;/&gt;&lt;/object&gt;&lt;object type=&quot;3&quot; unique_id=&quot;10173&quot;&gt;&lt;property id=&quot;20148&quot; value=&quot;5&quot;/&gt;&lt;property id=&quot;20300&quot; value=&quot;Slide 10 - &amp;quot;Costs of ill-health to the individual and community&amp;#x0D;&amp;#x0A;Friday 28th November&amp;quot;&quot;/&gt;&lt;property id=&quot;20307&quot; value=&quot;265&quot;/&gt;&lt;/object&gt;&lt;object type=&quot;3&quot; unique_id=&quot;10186&quot;&gt;&lt;property id=&quot;20148&quot; value=&quot;5&quot;/&gt;&lt;property id=&quot;20300&quot; value=&quot;Slide 11 - &amp;quot;A growing and ageing population&amp;quot;&quot;/&gt;&lt;property id=&quot;20307&quot; value=&quot;266&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168</TotalTime>
  <Words>1089</Words>
  <Application>Microsoft Office PowerPoint</Application>
  <PresentationFormat>On-screen Show (4:3)</PresentationFormat>
  <Paragraphs>87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HEALTH PRIORITIES IN AUSTRALIA</vt:lpstr>
      <vt:lpstr>Measuring Health Status</vt:lpstr>
      <vt:lpstr>What can epidemiology tell us?</vt:lpstr>
      <vt:lpstr>Who uses epidemiology?</vt:lpstr>
      <vt:lpstr>Measures of epidemiology</vt:lpstr>
      <vt:lpstr>Life expectancy, morbidity &amp; mortality</vt:lpstr>
      <vt:lpstr>Life expectancy, morbidity &amp; mortality</vt:lpstr>
      <vt:lpstr>Measuring health status</vt:lpstr>
      <vt:lpstr>Potential for prevention and early prevention Thursday 27th November</vt:lpstr>
      <vt:lpstr>Costs of ill-health to the individual and community Friday 28th November</vt:lpstr>
      <vt:lpstr>A growing and ageing population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Berwick</dc:creator>
  <cp:lastModifiedBy>Adam Berwick</cp:lastModifiedBy>
  <cp:revision>25</cp:revision>
  <cp:lastPrinted>2014-11-26T21:36:05Z</cp:lastPrinted>
  <dcterms:created xsi:type="dcterms:W3CDTF">2014-11-16T21:04:06Z</dcterms:created>
  <dcterms:modified xsi:type="dcterms:W3CDTF">2014-12-07T21:38:54Z</dcterms:modified>
</cp:coreProperties>
</file>