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3" r:id="rId8"/>
    <p:sldId id="264" r:id="rId9"/>
    <p:sldId id="265" r:id="rId10"/>
    <p:sldId id="266" r:id="rId11"/>
    <p:sldId id="262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ED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107" d="100"/>
          <a:sy n="107" d="100"/>
        </p:scale>
        <p:origin x="-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658901-6C36-4A56-BE8E-62B357BA4CF3}" type="datetime1">
              <a:rPr lang="en-US"/>
              <a:pPr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94457-B9EC-4A5F-B5F4-C827D7B584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D6ADA7-3B97-492E-B005-E35F1434568C}" type="datetime1">
              <a:rPr lang="en-US"/>
              <a:pPr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E2076-E48F-4BCA-B446-90F6E69463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D0FCFC-1C4A-46BE-AC68-52351DC2662A}" type="datetime1">
              <a:rPr lang="en-US"/>
              <a:pPr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9670E-CF42-4BD0-A53E-5BD97A7F0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AA83B4-DEA2-49CE-917C-4823B6D03DAB}" type="datetime1">
              <a:rPr lang="en-US"/>
              <a:pPr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471B9-8324-4C20-84C1-3319AFE3E4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F9CCE8-939D-4953-9F4C-B2AF208B94AA}" type="datetime1">
              <a:rPr lang="en-US"/>
              <a:pPr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43DAE-1B97-4D85-B04F-C1A1240640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F721DD-57CB-47FC-8D73-C9BF085D0A8A}" type="datetime1">
              <a:rPr lang="en-US"/>
              <a:pPr/>
              <a:t>8/19/2015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7FB50-20B2-4DEE-9BEA-11DFF9B783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9089AD-20BC-428C-81AB-518B03499A84}" type="datetime1">
              <a:rPr lang="en-US"/>
              <a:pPr/>
              <a:t>8/19/2015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54847-07D2-44BE-87EC-8089538D4E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9A272C-A093-4664-914D-63592FF482A6}" type="datetime1">
              <a:rPr lang="en-US"/>
              <a:pPr/>
              <a:t>8/19/2015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39939-C42C-4CDD-B24B-A0312F2A76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F78A90-4D38-4F53-AFB2-7E9693D14005}" type="datetime1">
              <a:rPr lang="en-US"/>
              <a:pPr/>
              <a:t>8/19/2015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4845B-363A-4C26-B524-0E32DA6DAB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155B51-1D1A-4BBA-A4BF-ECAECF04121E}" type="datetime1">
              <a:rPr lang="en-US"/>
              <a:pPr/>
              <a:t>8/19/2015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B53F7-258D-4BB9-A30A-21C23A4B04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EF45A1-6A92-4768-A2D9-A015D758C2C8}" type="datetime1">
              <a:rPr lang="en-US"/>
              <a:pPr/>
              <a:t>8/19/2015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3F880-9BB3-4B3F-AC4B-27524278B3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0" charset="0"/>
              </a:defRPr>
            </a:lvl1pPr>
          </a:lstStyle>
          <a:p>
            <a:fld id="{5C011AA9-64B2-4A78-83F2-0AB977FDFC44}" type="datetime1">
              <a:rPr lang="en-US"/>
              <a:pPr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0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0" charset="0"/>
              </a:defRPr>
            </a:lvl1pPr>
          </a:lstStyle>
          <a:p>
            <a:fld id="{C6ABE02D-EA19-4DF7-BF1E-68B6E8525F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quizlet.com/11921506/muscular-system-flash-cards/" TargetMode="External"/><Relationship Id="rId2" Type="http://schemas.openxmlformats.org/officeDocument/2006/relationships/hyperlink" Target="http://www.youtube.com/watch?v=fmnwMQCht-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v=rAz2Pam73e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52400"/>
            <a:ext cx="742748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+mn-ea"/>
              </a:rPr>
              <a:t>So you think you know 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2971800" y="5715000"/>
            <a:ext cx="320791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+mn-ea"/>
              </a:rPr>
              <a:t>MUSCLES?</a:t>
            </a:r>
          </a:p>
        </p:txBody>
      </p:sp>
      <p:pic>
        <p:nvPicPr>
          <p:cNvPr id="13316" name="Picture 5" descr="Photo on 27-08-12 at 12.12 PM.jpg"/>
          <p:cNvPicPr>
            <a:picLocks noChangeAspect="1"/>
          </p:cNvPicPr>
          <p:nvPr/>
        </p:nvPicPr>
        <p:blipFill>
          <a:blip r:embed="rId2"/>
          <a:srcRect l="17500" r="20000"/>
          <a:stretch>
            <a:fillRect/>
          </a:stretch>
        </p:blipFill>
        <p:spPr bwMode="auto">
          <a:xfrm>
            <a:off x="2590800" y="1295400"/>
            <a:ext cx="411480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mtClean="0"/>
              <a:t>Types of Contractions</a:t>
            </a:r>
          </a:p>
        </p:txBody>
      </p:sp>
      <p:sp>
        <p:nvSpPr>
          <p:cNvPr id="22531" name="Content Placeholder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Concentric</a:t>
            </a:r>
            <a:r>
              <a:rPr lang="en-US" smtClean="0"/>
              <a:t> – during this contraction, the muscle shortens, causing the movement at the joint</a:t>
            </a:r>
          </a:p>
          <a:p>
            <a:r>
              <a:rPr lang="en-US" smtClean="0">
                <a:solidFill>
                  <a:srgbClr val="FF0000"/>
                </a:solidFill>
              </a:rPr>
              <a:t>Eccentric</a:t>
            </a:r>
            <a:r>
              <a:rPr lang="en-US" smtClean="0"/>
              <a:t> – contraction occurs while the muscle lengthens under tension</a:t>
            </a:r>
          </a:p>
          <a:p>
            <a:r>
              <a:rPr lang="en-US" smtClean="0">
                <a:solidFill>
                  <a:srgbClr val="FF0000"/>
                </a:solidFill>
              </a:rPr>
              <a:t>Isometric</a:t>
            </a:r>
            <a:r>
              <a:rPr lang="en-US" smtClean="0"/>
              <a:t>- contraction occurs when the muscle fibres are activated and develop force, but the muscle length does not change; that is, movement does not occur.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study PE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2000" smtClean="0">
                <a:hlinkClick r:id="rId2"/>
              </a:rPr>
              <a:t>http://www.youtube.com/watch?v=fmnwMQCht-8</a:t>
            </a:r>
            <a:endParaRPr lang="en-US" sz="2000" smtClean="0"/>
          </a:p>
          <a:p>
            <a:pPr algn="ctr">
              <a:buFont typeface="Arial" charset="0"/>
              <a:buNone/>
            </a:pPr>
            <a:endParaRPr lang="en-US" sz="2000" smtClean="0"/>
          </a:p>
          <a:p>
            <a:pPr algn="ctr">
              <a:buFont typeface="Arial" charset="0"/>
              <a:buNone/>
            </a:pPr>
            <a:endParaRPr lang="en-US" sz="2000" smtClean="0"/>
          </a:p>
          <a:p>
            <a:pPr algn="ctr">
              <a:buFont typeface="Arial" charset="0"/>
              <a:buNone/>
            </a:pPr>
            <a:r>
              <a:rPr lang="en-US" sz="2000" smtClean="0">
                <a:hlinkClick r:id="rId3"/>
              </a:rPr>
              <a:t>http://quizlet.com/11921506/muscular-system-flash-cards/</a:t>
            </a:r>
            <a:endParaRPr lang="en-US" sz="2000" smtClean="0"/>
          </a:p>
          <a:p>
            <a:pPr algn="ctr">
              <a:buFont typeface="Arial" charset="0"/>
              <a:buNone/>
            </a:pPr>
            <a:endParaRPr lang="en-US" sz="2000" smtClean="0"/>
          </a:p>
          <a:p>
            <a:pPr>
              <a:buFont typeface="Arial" charset="0"/>
              <a:buNone/>
            </a:pPr>
            <a:endParaRPr lang="en-US" sz="2000" smtClean="0"/>
          </a:p>
          <a:p>
            <a:pPr>
              <a:buFont typeface="Arial" charset="0"/>
              <a:buNone/>
            </a:pPr>
            <a:endParaRPr lang="en-US" sz="2000" smtClean="0"/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4260850"/>
            <a:ext cx="17399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Things to know…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Major muscles for movement – location, origin &amp; insertion [Page 140-142]</a:t>
            </a:r>
          </a:p>
          <a:p>
            <a:r>
              <a:rPr lang="en-US" smtClean="0"/>
              <a:t>Antagonist vs Agonist [Page 143]</a:t>
            </a:r>
          </a:p>
          <a:p>
            <a:r>
              <a:rPr lang="en-US" smtClean="0"/>
              <a:t>Joint movements [135-136]</a:t>
            </a:r>
          </a:p>
          <a:p>
            <a:r>
              <a:rPr lang="en-US" smtClean="0"/>
              <a:t>Types of Contractions [Page 144]</a:t>
            </a:r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7100" y="4356100"/>
            <a:ext cx="14097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3988"/>
            <a:ext cx="7731125" cy="655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words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Origin and insertion of muscles </a:t>
            </a:r>
          </a:p>
          <a:p>
            <a:r>
              <a:rPr lang="en-US" b="1" smtClean="0"/>
              <a:t>The</a:t>
            </a:r>
            <a:r>
              <a:rPr lang="en-US" b="1" smtClean="0">
                <a:solidFill>
                  <a:srgbClr val="FF0000"/>
                </a:solidFill>
              </a:rPr>
              <a:t> </a:t>
            </a:r>
            <a:r>
              <a:rPr lang="en-US" b="1" smtClean="0">
                <a:solidFill>
                  <a:srgbClr val="3CED0C"/>
                </a:solidFill>
              </a:rPr>
              <a:t>origin</a:t>
            </a:r>
            <a:r>
              <a:rPr lang="en-US" b="1" smtClean="0">
                <a:solidFill>
                  <a:srgbClr val="FF0000"/>
                </a:solidFill>
              </a:rPr>
              <a:t> </a:t>
            </a:r>
            <a:r>
              <a:rPr lang="en-US" b="1" smtClean="0"/>
              <a:t>is the end of a muscle which is attached to a fixed bone. </a:t>
            </a:r>
          </a:p>
          <a:p>
            <a:r>
              <a:rPr lang="en-US" b="1" smtClean="0"/>
              <a:t>The </a:t>
            </a:r>
            <a:r>
              <a:rPr lang="en-US" b="1" smtClean="0">
                <a:solidFill>
                  <a:srgbClr val="3CED0C"/>
                </a:solidFill>
              </a:rPr>
              <a:t>insertion</a:t>
            </a:r>
            <a:r>
              <a:rPr lang="en-US" b="1" smtClean="0"/>
              <a:t> is the end of the muscle that is attached to the bone which moves.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1143000"/>
          </a:xfrm>
        </p:spPr>
        <p:txBody>
          <a:bodyPr/>
          <a:lstStyle/>
          <a:p>
            <a:r>
              <a:rPr lang="en-US" sz="1600" b="1" smtClean="0"/>
              <a:t>Joint Movements &amp; Sport Contexts</a:t>
            </a:r>
          </a:p>
        </p:txBody>
      </p:sp>
      <p:pic>
        <p:nvPicPr>
          <p:cNvPr id="1741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04800"/>
            <a:ext cx="6272213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mtClean="0"/>
              <a:t>Antagonist vs Agonist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686800" cy="59436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US" sz="2200" smtClean="0">
                <a:hlinkClick r:id="rId2"/>
              </a:rPr>
              <a:t>http://www.youtube.com/watchv=rAz2Pam73e0</a:t>
            </a:r>
            <a:endParaRPr lang="en-US" sz="22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200" smtClean="0"/>
              <a:t>Know your definitions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200" b="1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200" b="1" smtClean="0">
                <a:solidFill>
                  <a:srgbClr val="FF0000"/>
                </a:solidFill>
              </a:rPr>
              <a:t>Agonist: </a:t>
            </a:r>
            <a:r>
              <a:rPr lang="en-US" sz="2200" smtClean="0"/>
              <a:t>The agonist or prime mover is the muscle causing the major action.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2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200" b="1" smtClean="0">
                <a:solidFill>
                  <a:srgbClr val="FF0000"/>
                </a:solidFill>
              </a:rPr>
              <a:t>Antagonist: </a:t>
            </a:r>
            <a:r>
              <a:rPr lang="en-US" sz="2200" smtClean="0"/>
              <a:t>An </a:t>
            </a:r>
            <a:r>
              <a:rPr lang="en-US" sz="2200" i="1" smtClean="0"/>
              <a:t>antagonist </a:t>
            </a:r>
            <a:r>
              <a:rPr lang="en-US" sz="2200" smtClean="0"/>
              <a:t>is a muscle that must relax and lengthen to allow the agonist to contract, thus helping to control an action. The agonist works as a pair with the antagonist muscle. The two roles are interchangeable depending on the direction of the movement.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200" b="1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200" b="1" smtClean="0">
                <a:solidFill>
                  <a:srgbClr val="FF0000"/>
                </a:solidFill>
              </a:rPr>
              <a:t>Fixator/Stabiliser</a:t>
            </a:r>
            <a:r>
              <a:rPr lang="en-US" sz="2200" smtClean="0"/>
              <a:t>: stabiliser or fixator muscle act at a joint to stabilise giving the muscles a fixed base.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2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200" b="1" smtClean="0">
                <a:solidFill>
                  <a:srgbClr val="FF0000"/>
                </a:solidFill>
              </a:rPr>
              <a:t>Synergist: </a:t>
            </a:r>
            <a:r>
              <a:rPr lang="en-US" sz="2200" smtClean="0"/>
              <a:t>A muscle which aids the action of a prime mover (a muscle which has the main responsibility for a particular movement). The synergist may produce the same movement as the prime mover, or it may stabilize the joints across which the prime mover acts, preventing undesirable movements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20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AU" sz="220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20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 the following exercises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Name the:</a:t>
            </a:r>
          </a:p>
          <a:p>
            <a:r>
              <a:rPr lang="en-US" smtClean="0"/>
              <a:t>Agonist</a:t>
            </a:r>
          </a:p>
          <a:p>
            <a:r>
              <a:rPr lang="en-US" smtClean="0"/>
              <a:t>Antagonist</a:t>
            </a:r>
          </a:p>
          <a:p>
            <a:r>
              <a:rPr lang="en-US" smtClean="0"/>
              <a:t>Stabiliser</a:t>
            </a:r>
          </a:p>
        </p:txBody>
      </p:sp>
      <p:pic>
        <p:nvPicPr>
          <p:cNvPr id="1946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600200"/>
            <a:ext cx="32004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Barbell Curl</a:t>
            </a:r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0"/>
            <a:ext cx="699293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Leg Extension</a:t>
            </a:r>
          </a:p>
        </p:txBody>
      </p:sp>
      <p:pic>
        <p:nvPicPr>
          <p:cNvPr id="21507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417638"/>
            <a:ext cx="5973763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319</Words>
  <Application>Microsoft Office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Things to know…</vt:lpstr>
      <vt:lpstr>PowerPoint Presentation</vt:lpstr>
      <vt:lpstr>Key words</vt:lpstr>
      <vt:lpstr>Joint Movements &amp; Sport Contexts</vt:lpstr>
      <vt:lpstr>Antagonist vs Agonist</vt:lpstr>
      <vt:lpstr>For the following exercises</vt:lpstr>
      <vt:lpstr>Barbell Curl</vt:lpstr>
      <vt:lpstr>Leg Extension</vt:lpstr>
      <vt:lpstr>Types of Contractions</vt:lpstr>
      <vt:lpstr>How to study PE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Vasiti Ratusau</dc:creator>
  <cp:lastModifiedBy>Berwick, Adam</cp:lastModifiedBy>
  <cp:revision>14</cp:revision>
  <dcterms:created xsi:type="dcterms:W3CDTF">2012-08-29T12:56:55Z</dcterms:created>
  <dcterms:modified xsi:type="dcterms:W3CDTF">2015-08-18T22:13:36Z</dcterms:modified>
</cp:coreProperties>
</file>