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8" r:id="rId32"/>
    <p:sldId id="289" r:id="rId33"/>
    <p:sldId id="285" r:id="rId34"/>
    <p:sldId id="286" r:id="rId35"/>
    <p:sldId id="287" r:id="rId36"/>
    <p:sldId id="290" r:id="rId37"/>
    <p:sldId id="291" r:id="rId38"/>
    <p:sldId id="292" r:id="rId39"/>
    <p:sldId id="293" r:id="rId40"/>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66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660"/>
  </p:normalViewPr>
  <p:slideViewPr>
    <p:cSldViewPr>
      <p:cViewPr>
        <p:scale>
          <a:sx n="107" d="100"/>
          <a:sy n="107" d="100"/>
        </p:scale>
        <p:origin x="-1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C9BB075B-ABC4-4049-98E6-26616E0DBFC0}" type="slidenum">
              <a:rPr lang="en-AU"/>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BA903A50-4B3F-4877-96CB-A0CB481AF61A}" type="slidenum">
              <a:rPr lang="en-AU"/>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3B201F60-AEDF-4C46-B6E9-021BB6F85038}" type="slidenum">
              <a:rPr lang="en-AU"/>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AU"/>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AU"/>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8156EFD-4F08-415B-B109-367576A62DFB}" type="slidenum">
              <a:rPr lang="en-AU"/>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66821424-9734-47EB-81A4-5CEA45134181}" type="slidenum">
              <a:rPr lang="en-AU"/>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D161C6DF-8618-4CF9-9731-9C022CE5788D}" type="slidenum">
              <a:rPr lang="en-AU"/>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8BC78600-037E-4EA7-A82E-F64F8C4FE573}" type="slidenum">
              <a:rPr lang="en-AU"/>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102B20D3-177E-4DD9-98E3-BF61E37F0334}" type="slidenum">
              <a:rPr lang="en-AU"/>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FBF5D4C1-82E4-4E67-87D7-F23D169BE743}" type="slidenum">
              <a:rPr lang="en-AU"/>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C0DBC8A8-B048-4692-BD43-EFBFA3DD99C9}" type="slidenum">
              <a:rPr lang="en-AU"/>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AC769206-8835-478E-B103-44C096C5A06B}" type="slidenum">
              <a:rPr lang="en-AU"/>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05AB07E1-8958-4994-83C9-270A638D28F8}" type="slidenum">
              <a:rPr lang="en-AU"/>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3C5FEF7-BF1F-4DF8-87A3-2558D2E76D71}"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3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7109" name="WordArt 5" descr="White marble"/>
          <p:cNvSpPr>
            <a:spLocks noChangeArrowheads="1" noChangeShapeType="1" noTextEdit="1"/>
          </p:cNvSpPr>
          <p:nvPr/>
        </p:nvSpPr>
        <p:spPr bwMode="auto">
          <a:xfrm>
            <a:off x="2484438" y="1484313"/>
            <a:ext cx="4176712"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AU" sz="3600" kern="10">
                <a:ln w="9525">
                  <a:round/>
                  <a:headEnd/>
                  <a:tailEnd/>
                </a:ln>
                <a:blipFill dpi="0" rotWithShape="0">
                  <a:blip r:embed="rId3"/>
                  <a:srcRect/>
                  <a:tile tx="0" ty="0" sx="100000" sy="100000" flip="none" algn="tl"/>
                </a:blipFill>
                <a:latin typeface="Matura MT Script Capitals"/>
              </a:rPr>
              <a:t>Option 4</a:t>
            </a:r>
          </a:p>
        </p:txBody>
      </p:sp>
      <p:sp>
        <p:nvSpPr>
          <p:cNvPr id="47110" name="WordArt 6" descr="White marble"/>
          <p:cNvSpPr>
            <a:spLocks noChangeArrowheads="1" noChangeShapeType="1" noTextEdit="1"/>
          </p:cNvSpPr>
          <p:nvPr/>
        </p:nvSpPr>
        <p:spPr bwMode="auto">
          <a:xfrm>
            <a:off x="1403350" y="2276475"/>
            <a:ext cx="6408738" cy="792163"/>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AU" sz="3600" kern="10">
                <a:ln w="9525">
                  <a:round/>
                  <a:headEnd/>
                  <a:tailEnd/>
                </a:ln>
                <a:blipFill dpi="0" rotWithShape="0">
                  <a:blip r:embed="rId3"/>
                  <a:srcRect/>
                  <a:tile tx="0" ty="0" sx="100000" sy="100000" flip="none" algn="tl"/>
                </a:blipFill>
                <a:latin typeface="Matura MT Script Capitals"/>
              </a:rPr>
              <a:t>Outdoor Recreation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10245" name="Rectangle 5"/>
          <p:cNvSpPr>
            <a:spLocks noChangeArrowheads="1"/>
          </p:cNvSpPr>
          <p:nvPr/>
        </p:nvSpPr>
        <p:spPr bwMode="auto">
          <a:xfrm>
            <a:off x="539750" y="1557338"/>
            <a:ext cx="8064500" cy="3113087"/>
          </a:xfrm>
          <a:prstGeom prst="rect">
            <a:avLst/>
          </a:prstGeom>
          <a:noFill/>
          <a:ln w="9525">
            <a:noFill/>
            <a:miter lim="800000"/>
            <a:headEnd/>
            <a:tailEnd/>
          </a:ln>
          <a:effectLst/>
        </p:spPr>
        <p:txBody>
          <a:bodyPr anchor="ctr">
            <a:spAutoFit/>
          </a:bodyPr>
          <a:lstStyle/>
          <a:p>
            <a:pPr algn="ctr"/>
            <a:r>
              <a:rPr lang="en-US" b="1">
                <a:solidFill>
                  <a:srgbClr val="996633"/>
                </a:solidFill>
                <a:cs typeface="Times New Roman" pitchFamily="18" charset="0"/>
              </a:rPr>
              <a:t>HOW DO WE PLAN A ROUTE?</a:t>
            </a:r>
            <a:endParaRPr lang="en-AU">
              <a:solidFill>
                <a:srgbClr val="996633"/>
              </a:solidFill>
            </a:endParaRPr>
          </a:p>
          <a:p>
            <a:pPr eaLnBrk="0" hangingPunct="0"/>
            <a:r>
              <a:rPr lang="en-US">
                <a:solidFill>
                  <a:schemeClr val="bg1"/>
                </a:solidFill>
                <a:cs typeface="Times New Roman" pitchFamily="18" charset="0"/>
              </a:rPr>
              <a:t>	After taking into consideration the above list, you can now decide on a suitable route to take. Remember that your route must be one that you have the ability to follow.</a:t>
            </a:r>
          </a:p>
          <a:p>
            <a:pPr eaLnBrk="0" hangingPunct="0"/>
            <a:endParaRPr lang="en-AU">
              <a:solidFill>
                <a:schemeClr val="bg1"/>
              </a:solidFill>
            </a:endParaRPr>
          </a:p>
          <a:p>
            <a:pPr eaLnBrk="0" hangingPunct="0"/>
            <a:r>
              <a:rPr lang="en-US">
                <a:solidFill>
                  <a:schemeClr val="bg1"/>
                </a:solidFill>
                <a:cs typeface="Times New Roman" pitchFamily="18" charset="0"/>
              </a:rPr>
              <a:t>A route plan has a number of components. It should have bearings, the leg distance, and walking times. You will be constantly changing direction so you will always have to write down the bearings between each leg. By looking at the contour lines on the map, you will be able to see whether the terrain is increasing or getting steeper, or decreasing.</a:t>
            </a:r>
            <a:endParaRPr lang="en-AU">
              <a:solidFill>
                <a:schemeClr val="bg1"/>
              </a:solidFill>
            </a:endParaRPr>
          </a:p>
          <a:p>
            <a:pPr eaLnBrk="0" hangingPunct="0"/>
            <a:endParaRPr lang="en-AU">
              <a:solidFill>
                <a:schemeClr val="bg1"/>
              </a:solidFill>
            </a:endParaRPr>
          </a:p>
        </p:txBody>
      </p:sp>
      <p:sp>
        <p:nvSpPr>
          <p:cNvPr id="10431" name="Rectangle 191"/>
          <p:cNvSpPr>
            <a:spLocks noChangeArrowheads="1"/>
          </p:cNvSpPr>
          <p:nvPr/>
        </p:nvSpPr>
        <p:spPr bwMode="auto">
          <a:xfrm>
            <a:off x="-4583113" y="5013325"/>
            <a:ext cx="9144001"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11269" name="Rectangle 5"/>
          <p:cNvSpPr>
            <a:spLocks noChangeArrowheads="1"/>
          </p:cNvSpPr>
          <p:nvPr/>
        </p:nvSpPr>
        <p:spPr bwMode="auto">
          <a:xfrm>
            <a:off x="395288" y="765175"/>
            <a:ext cx="8424862" cy="3937000"/>
          </a:xfrm>
          <a:prstGeom prst="rect">
            <a:avLst/>
          </a:prstGeom>
          <a:noFill/>
          <a:ln w="9525">
            <a:noFill/>
            <a:miter lim="800000"/>
            <a:headEnd/>
            <a:tailEnd/>
          </a:ln>
          <a:effectLst/>
        </p:spPr>
        <p:txBody>
          <a:bodyPr anchor="ctr">
            <a:spAutoFit/>
          </a:bodyPr>
          <a:lstStyle/>
          <a:p>
            <a:r>
              <a:rPr lang="en-US" b="1">
                <a:solidFill>
                  <a:srgbClr val="FFFF00"/>
                </a:solidFill>
              </a:rPr>
              <a:t>Grid Reference:</a:t>
            </a:r>
            <a:r>
              <a:rPr lang="en-US" b="1">
                <a:solidFill>
                  <a:schemeClr val="bg1"/>
                </a:solidFill>
              </a:rPr>
              <a:t> </a:t>
            </a:r>
            <a:r>
              <a:rPr lang="en-US">
                <a:solidFill>
                  <a:schemeClr val="bg1"/>
                </a:solidFill>
              </a:rPr>
              <a:t>the point on the map where the first leg is.</a:t>
            </a:r>
          </a:p>
          <a:p>
            <a:endParaRPr lang="en-AU">
              <a:solidFill>
                <a:schemeClr val="bg1"/>
              </a:solidFill>
            </a:endParaRPr>
          </a:p>
          <a:p>
            <a:r>
              <a:rPr lang="en-US" b="1">
                <a:solidFill>
                  <a:srgbClr val="FFFF00"/>
                </a:solidFill>
              </a:rPr>
              <a:t>Bearing:</a:t>
            </a:r>
            <a:r>
              <a:rPr lang="en-US" b="1">
                <a:solidFill>
                  <a:schemeClr val="bg1"/>
                </a:solidFill>
              </a:rPr>
              <a:t> </a:t>
            </a:r>
            <a:r>
              <a:rPr lang="en-US">
                <a:solidFill>
                  <a:schemeClr val="bg1"/>
                </a:solidFill>
              </a:rPr>
              <a:t>The magnetic compass bearing of the leg on the map. Remember when converting a grid bearing to a magnetic bearing you have to subtract 11 degrees.</a:t>
            </a:r>
          </a:p>
          <a:p>
            <a:endParaRPr lang="en-AU">
              <a:solidFill>
                <a:schemeClr val="bg1"/>
              </a:solidFill>
            </a:endParaRPr>
          </a:p>
          <a:p>
            <a:r>
              <a:rPr lang="en-US" b="1">
                <a:solidFill>
                  <a:srgbClr val="FFFF00"/>
                </a:solidFill>
              </a:rPr>
              <a:t>Distance:</a:t>
            </a:r>
            <a:r>
              <a:rPr lang="en-US" b="1">
                <a:solidFill>
                  <a:schemeClr val="bg1"/>
                </a:solidFill>
              </a:rPr>
              <a:t> </a:t>
            </a:r>
            <a:r>
              <a:rPr lang="en-US">
                <a:solidFill>
                  <a:schemeClr val="bg1"/>
                </a:solidFill>
              </a:rPr>
              <a:t>Distance travelled to each bearing. Measured in metres and calculated on the map.</a:t>
            </a:r>
          </a:p>
          <a:p>
            <a:endParaRPr lang="en-AU">
              <a:solidFill>
                <a:schemeClr val="bg1"/>
              </a:solidFill>
            </a:endParaRPr>
          </a:p>
          <a:p>
            <a:r>
              <a:rPr lang="en-US" b="1">
                <a:solidFill>
                  <a:srgbClr val="FFFF00"/>
                </a:solidFill>
              </a:rPr>
              <a:t>Estimated Time:</a:t>
            </a:r>
            <a:r>
              <a:rPr lang="en-US" b="1">
                <a:solidFill>
                  <a:schemeClr val="bg1"/>
                </a:solidFill>
              </a:rPr>
              <a:t> </a:t>
            </a:r>
            <a:r>
              <a:rPr lang="en-US">
                <a:solidFill>
                  <a:schemeClr val="bg1"/>
                </a:solidFill>
              </a:rPr>
              <a:t>Time to walk each leg and takes into consideration the above route planning factors.</a:t>
            </a:r>
          </a:p>
          <a:p>
            <a:endParaRPr lang="en-AU">
              <a:solidFill>
                <a:schemeClr val="bg1"/>
              </a:solidFill>
            </a:endParaRPr>
          </a:p>
          <a:p>
            <a:r>
              <a:rPr lang="en-US" b="1">
                <a:solidFill>
                  <a:srgbClr val="FFFF00"/>
                </a:solidFill>
              </a:rPr>
              <a:t>Comments:</a:t>
            </a:r>
            <a:r>
              <a:rPr lang="en-US" b="1">
                <a:solidFill>
                  <a:schemeClr val="bg1"/>
                </a:solidFill>
              </a:rPr>
              <a:t> </a:t>
            </a:r>
            <a:r>
              <a:rPr lang="en-US">
                <a:solidFill>
                  <a:schemeClr val="bg1"/>
                </a:solidFill>
              </a:rPr>
              <a:t>information regarding the type of terrain, points of interest, possible landmarks, etc.</a:t>
            </a:r>
          </a:p>
        </p:txBody>
      </p:sp>
      <p:graphicFrame>
        <p:nvGraphicFramePr>
          <p:cNvPr id="11313" name="Group 49"/>
          <p:cNvGraphicFramePr>
            <a:graphicFrameLocks noGrp="1"/>
          </p:cNvGraphicFramePr>
          <p:nvPr>
            <p:ph/>
          </p:nvPr>
        </p:nvGraphicFramePr>
        <p:xfrm>
          <a:off x="457200" y="4724400"/>
          <a:ext cx="8229600" cy="1878330"/>
        </p:xfrm>
        <a:graphic>
          <a:graphicData uri="http://schemas.openxmlformats.org/drawingml/2006/table">
            <a:tbl>
              <a:tblPr/>
              <a:tblGrid>
                <a:gridCol w="1371600"/>
                <a:gridCol w="1371600"/>
                <a:gridCol w="1371600"/>
                <a:gridCol w="1371600"/>
                <a:gridCol w="1371600"/>
                <a:gridCol w="1371600"/>
              </a:tblGrid>
              <a:tr h="32385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MAP: Windy Gully                                                                                DATE:</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230188">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SCALE: 1 : 50 000                             </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LEG</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GRID REF.</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BEARING</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DISTANCE (M)</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ESTIMATED TIME</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COMMENTS</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1</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098786</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132 deg</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600</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13 mins</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Follow track</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2</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096755</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130deg</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450</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8 mins</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Follow spur</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imes New Roman" pitchFamily="18" charset="0"/>
                          <a:cs typeface="Times New Roman" pitchFamily="18" charset="0"/>
                        </a:rPr>
                        <a:t>3</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12293" name="Rectangle 5"/>
          <p:cNvSpPr>
            <a:spLocks noChangeArrowheads="1"/>
          </p:cNvSpPr>
          <p:nvPr/>
        </p:nvSpPr>
        <p:spPr bwMode="auto">
          <a:xfrm>
            <a:off x="395288" y="981075"/>
            <a:ext cx="8135937" cy="2014538"/>
          </a:xfrm>
          <a:prstGeom prst="rect">
            <a:avLst/>
          </a:prstGeom>
          <a:noFill/>
          <a:ln w="9525">
            <a:noFill/>
            <a:miter lim="800000"/>
            <a:headEnd/>
            <a:tailEnd/>
          </a:ln>
          <a:effectLst/>
        </p:spPr>
        <p:txBody>
          <a:bodyPr>
            <a:spAutoFit/>
          </a:bodyPr>
          <a:lstStyle/>
          <a:p>
            <a:r>
              <a:rPr lang="en-AU"/>
              <a:t>The choices made about the clothing and equipment taken on an expedition</a:t>
            </a:r>
          </a:p>
          <a:p>
            <a:r>
              <a:rPr lang="en-AU"/>
              <a:t>can save lives. Equipment needs will vary depending on the expedition undertaken.</a:t>
            </a:r>
          </a:p>
          <a:p>
            <a:r>
              <a:rPr lang="en-AU"/>
              <a:t>In general, outdoor recreational activities demand lightweight, durable</a:t>
            </a:r>
          </a:p>
          <a:p>
            <a:r>
              <a:rPr lang="en-AU"/>
              <a:t>equipment and clothing that will protect you from environmental conditions.</a:t>
            </a:r>
          </a:p>
          <a:p>
            <a:r>
              <a:rPr lang="en-AU"/>
              <a:t>It is important that the loads carried are manageable, therefore all equipment</a:t>
            </a:r>
          </a:p>
          <a:p>
            <a:r>
              <a:rPr lang="en-AU"/>
              <a:t>					needs to be carefully chosen.</a:t>
            </a:r>
          </a:p>
        </p:txBody>
      </p:sp>
      <p:sp>
        <p:nvSpPr>
          <p:cNvPr id="12294" name="Rectangle 6"/>
          <p:cNvSpPr>
            <a:spLocks noChangeArrowheads="1"/>
          </p:cNvSpPr>
          <p:nvPr/>
        </p:nvSpPr>
        <p:spPr bwMode="auto">
          <a:xfrm>
            <a:off x="4787900" y="3141663"/>
            <a:ext cx="3598863" cy="1739900"/>
          </a:xfrm>
          <a:prstGeom prst="rect">
            <a:avLst/>
          </a:prstGeom>
          <a:noFill/>
          <a:ln w="9525">
            <a:noFill/>
            <a:miter lim="800000"/>
            <a:headEnd/>
            <a:tailEnd/>
          </a:ln>
          <a:effectLst/>
        </p:spPr>
        <p:txBody>
          <a:bodyPr>
            <a:spAutoFit/>
          </a:bodyPr>
          <a:lstStyle/>
          <a:p>
            <a:r>
              <a:rPr lang="en-AU"/>
              <a:t>It is vitally important to minimise weight and it is worth remembering that you can still enjoy yourself and meet the goals of the expedition, without a lot of unnecessary gear.</a:t>
            </a:r>
          </a:p>
        </p:txBody>
      </p:sp>
      <p:pic>
        <p:nvPicPr>
          <p:cNvPr id="12295" name="Picture 7"/>
          <p:cNvPicPr>
            <a:picLocks noChangeAspect="1" noChangeArrowheads="1"/>
          </p:cNvPicPr>
          <p:nvPr/>
        </p:nvPicPr>
        <p:blipFill>
          <a:blip r:embed="rId2"/>
          <a:srcRect/>
          <a:stretch>
            <a:fillRect/>
          </a:stretch>
        </p:blipFill>
        <p:spPr bwMode="auto">
          <a:xfrm>
            <a:off x="611188" y="2781300"/>
            <a:ext cx="4129087" cy="3835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pic>
        <p:nvPicPr>
          <p:cNvPr id="14341" name="Picture 5"/>
          <p:cNvPicPr>
            <a:picLocks noChangeAspect="1" noChangeArrowheads="1"/>
          </p:cNvPicPr>
          <p:nvPr/>
        </p:nvPicPr>
        <p:blipFill>
          <a:blip r:embed="rId2"/>
          <a:srcRect/>
          <a:stretch>
            <a:fillRect/>
          </a:stretch>
        </p:blipFill>
        <p:spPr bwMode="auto">
          <a:xfrm>
            <a:off x="1619250" y="1268413"/>
            <a:ext cx="6273800" cy="43053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15365" name="WordArt 5" descr="White marble"/>
          <p:cNvSpPr>
            <a:spLocks noChangeArrowheads="1" noChangeShapeType="1" noTextEdit="1"/>
          </p:cNvSpPr>
          <p:nvPr/>
        </p:nvSpPr>
        <p:spPr bwMode="auto">
          <a:xfrm>
            <a:off x="2051050" y="981075"/>
            <a:ext cx="4867275"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AU" sz="3600" kern="10">
                <a:ln w="9525">
                  <a:round/>
                  <a:headEnd/>
                  <a:tailEnd/>
                </a:ln>
                <a:blipFill dpi="0" rotWithShape="0">
                  <a:blip r:embed="rId2"/>
                  <a:srcRect/>
                  <a:tile tx="0" ty="0" sx="100000" sy="100000" flip="none" algn="tl"/>
                </a:blipFill>
                <a:latin typeface="Arial Black"/>
              </a:rPr>
              <a:t>Campsite Selection</a:t>
            </a:r>
          </a:p>
        </p:txBody>
      </p:sp>
      <p:sp>
        <p:nvSpPr>
          <p:cNvPr id="15366" name="Rectangle 6"/>
          <p:cNvSpPr>
            <a:spLocks noChangeArrowheads="1"/>
          </p:cNvSpPr>
          <p:nvPr/>
        </p:nvSpPr>
        <p:spPr bwMode="auto">
          <a:xfrm>
            <a:off x="395288" y="1773238"/>
            <a:ext cx="8424862" cy="4760912"/>
          </a:xfrm>
          <a:prstGeom prst="rect">
            <a:avLst/>
          </a:prstGeom>
          <a:noFill/>
          <a:ln w="9525">
            <a:noFill/>
            <a:miter lim="800000"/>
            <a:headEnd/>
            <a:tailEnd/>
          </a:ln>
          <a:effectLst/>
        </p:spPr>
        <p:txBody>
          <a:bodyPr anchor="ctr">
            <a:spAutoFit/>
          </a:bodyPr>
          <a:lstStyle/>
          <a:p>
            <a:pPr>
              <a:tabLst>
                <a:tab pos="228600" algn="l"/>
              </a:tabLst>
            </a:pPr>
            <a:r>
              <a:rPr lang="en-US">
                <a:solidFill>
                  <a:schemeClr val="bg1"/>
                </a:solidFill>
              </a:rPr>
              <a:t>Always choose your campsite before dark, as this will allow you to make an informed decision on the best site. The time of year will affect your choice. The coolest air is generally found in hollows, on the valley floor, or by the water. The warmest air is just above the crest of a ridge or hillside. </a:t>
            </a:r>
          </a:p>
          <a:p>
            <a:pPr>
              <a:tabLst>
                <a:tab pos="228600" algn="l"/>
              </a:tabLst>
            </a:pPr>
            <a:endParaRPr lang="en-US">
              <a:solidFill>
                <a:schemeClr val="bg1"/>
              </a:solidFill>
            </a:endParaRPr>
          </a:p>
          <a:p>
            <a:pPr>
              <a:tabLst>
                <a:tab pos="228600" algn="l"/>
              </a:tabLst>
            </a:pPr>
            <a:r>
              <a:rPr lang="en-US">
                <a:solidFill>
                  <a:srgbClr val="FFFF00"/>
                </a:solidFill>
              </a:rPr>
              <a:t>There are 5 important things to look for when selecting a campsite.</a:t>
            </a:r>
          </a:p>
          <a:p>
            <a:pPr>
              <a:tabLst>
                <a:tab pos="228600" algn="l"/>
              </a:tabLst>
            </a:pPr>
            <a:endParaRPr lang="en-AU">
              <a:solidFill>
                <a:srgbClr val="FFFF00"/>
              </a:solidFill>
            </a:endParaRPr>
          </a:p>
          <a:p>
            <a:pPr>
              <a:tabLst>
                <a:tab pos="228600" algn="l"/>
              </a:tabLst>
            </a:pPr>
            <a:r>
              <a:rPr lang="en-US" b="1">
                <a:solidFill>
                  <a:srgbClr val="FFFF00"/>
                </a:solidFill>
              </a:rPr>
              <a:t>Wood</a:t>
            </a:r>
            <a:endParaRPr lang="en-AU">
              <a:solidFill>
                <a:srgbClr val="FFFF00"/>
              </a:solidFill>
            </a:endParaRPr>
          </a:p>
          <a:p>
            <a:pPr>
              <a:tabLst>
                <a:tab pos="228600" algn="l"/>
              </a:tabLst>
            </a:pPr>
            <a:r>
              <a:rPr lang="en-US">
                <a:solidFill>
                  <a:schemeClr val="bg1"/>
                </a:solidFill>
              </a:rPr>
              <a:t>Your campsite should have an adequate supply of wood, so it is important to look for somewhere that can provide the fuel for your campfire.</a:t>
            </a:r>
          </a:p>
          <a:p>
            <a:pPr>
              <a:tabLst>
                <a:tab pos="228600" algn="l"/>
              </a:tabLst>
            </a:pPr>
            <a:endParaRPr lang="en-AU">
              <a:solidFill>
                <a:schemeClr val="bg1"/>
              </a:solidFill>
            </a:endParaRPr>
          </a:p>
          <a:p>
            <a:pPr>
              <a:tabLst>
                <a:tab pos="228600" algn="l"/>
              </a:tabLst>
            </a:pPr>
            <a:r>
              <a:rPr lang="en-US" b="1">
                <a:solidFill>
                  <a:srgbClr val="FFFF00"/>
                </a:solidFill>
              </a:rPr>
              <a:t>Water</a:t>
            </a:r>
            <a:endParaRPr lang="en-AU">
              <a:solidFill>
                <a:srgbClr val="FFFF00"/>
              </a:solidFill>
            </a:endParaRPr>
          </a:p>
          <a:p>
            <a:pPr>
              <a:tabLst>
                <a:tab pos="228600" algn="l"/>
              </a:tabLst>
            </a:pPr>
            <a:r>
              <a:rPr lang="en-US">
                <a:solidFill>
                  <a:schemeClr val="bg1"/>
                </a:solidFill>
              </a:rPr>
              <a:t>Unless you have carried large amounts of water into the campsite, you will generally need water wherever you camp. Do not camp near a running stream as heavy overnight rain could make things very wet for you. Always check that the campsite if above the top level of the riverbank. If camping next to a lake, place the tent 5-6 metres back from the lakes edge.</a:t>
            </a:r>
            <a:endParaRPr lang="en-AU">
              <a:solidFill>
                <a:schemeClr val="bg1"/>
              </a:solidFill>
            </a:endParaRPr>
          </a:p>
        </p:txBody>
      </p:sp>
      <p:pic>
        <p:nvPicPr>
          <p:cNvPr id="15367" name="Picture 7"/>
          <p:cNvPicPr>
            <a:picLocks noChangeAspect="1" noChangeArrowheads="1"/>
          </p:cNvPicPr>
          <p:nvPr/>
        </p:nvPicPr>
        <p:blipFill>
          <a:blip r:embed="rId3"/>
          <a:srcRect/>
          <a:stretch>
            <a:fillRect/>
          </a:stretch>
        </p:blipFill>
        <p:spPr bwMode="auto">
          <a:xfrm>
            <a:off x="7092950" y="260350"/>
            <a:ext cx="1828800" cy="109061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16389" name="Rectangle 5"/>
          <p:cNvSpPr>
            <a:spLocks noChangeArrowheads="1"/>
          </p:cNvSpPr>
          <p:nvPr/>
        </p:nvSpPr>
        <p:spPr bwMode="auto">
          <a:xfrm>
            <a:off x="539750" y="1052513"/>
            <a:ext cx="8064500" cy="5035550"/>
          </a:xfrm>
          <a:prstGeom prst="rect">
            <a:avLst/>
          </a:prstGeom>
          <a:noFill/>
          <a:ln w="9525">
            <a:noFill/>
            <a:miter lim="800000"/>
            <a:headEnd/>
            <a:tailEnd/>
          </a:ln>
          <a:effectLst/>
        </p:spPr>
        <p:txBody>
          <a:bodyPr>
            <a:spAutoFit/>
          </a:bodyPr>
          <a:lstStyle/>
          <a:p>
            <a:r>
              <a:rPr lang="en-US" b="1">
                <a:solidFill>
                  <a:srgbClr val="FFFF00"/>
                </a:solidFill>
              </a:rPr>
              <a:t>Drainage</a:t>
            </a:r>
            <a:endParaRPr lang="en-AU">
              <a:solidFill>
                <a:srgbClr val="FFFF00"/>
              </a:solidFill>
            </a:endParaRPr>
          </a:p>
          <a:p>
            <a:r>
              <a:rPr lang="en-US">
                <a:solidFill>
                  <a:schemeClr val="bg1"/>
                </a:solidFill>
              </a:rPr>
              <a:t>The spot for your tent should be flat and as dry as possible. </a:t>
            </a:r>
          </a:p>
          <a:p>
            <a:r>
              <a:rPr lang="en-US">
                <a:solidFill>
                  <a:schemeClr val="bg1"/>
                </a:solidFill>
              </a:rPr>
              <a:t>Grassed areas are better than soil or clay as these become very </a:t>
            </a:r>
          </a:p>
          <a:p>
            <a:r>
              <a:rPr lang="en-US">
                <a:solidFill>
                  <a:schemeClr val="bg1"/>
                </a:solidFill>
              </a:rPr>
              <a:t>soggy in heavy rain. </a:t>
            </a:r>
          </a:p>
          <a:p>
            <a:endParaRPr lang="en-AU">
              <a:solidFill>
                <a:schemeClr val="bg1"/>
              </a:solidFill>
            </a:endParaRPr>
          </a:p>
          <a:p>
            <a:r>
              <a:rPr lang="en-US" b="1">
                <a:solidFill>
                  <a:srgbClr val="FFFF00"/>
                </a:solidFill>
              </a:rPr>
              <a:t>Safe Surroundings</a:t>
            </a:r>
            <a:endParaRPr lang="en-AU">
              <a:solidFill>
                <a:srgbClr val="FFFF00"/>
              </a:solidFill>
            </a:endParaRPr>
          </a:p>
          <a:p>
            <a:r>
              <a:rPr lang="en-US">
                <a:solidFill>
                  <a:schemeClr val="bg1"/>
                </a:solidFill>
              </a:rPr>
              <a:t>Trees can drop large branches so do not camp underneath them.</a:t>
            </a:r>
          </a:p>
          <a:p>
            <a:r>
              <a:rPr lang="en-US">
                <a:solidFill>
                  <a:schemeClr val="bg1"/>
                </a:solidFill>
              </a:rPr>
              <a:t> Tall grass and swamps are the home of many mosquitoes and, </a:t>
            </a:r>
          </a:p>
          <a:p>
            <a:r>
              <a:rPr lang="en-US">
                <a:solidFill>
                  <a:schemeClr val="bg1"/>
                </a:solidFill>
              </a:rPr>
              <a:t>at times, even leeches or ticks. Falling rocks from cliffs or steeply </a:t>
            </a:r>
          </a:p>
          <a:p>
            <a:r>
              <a:rPr lang="en-US">
                <a:solidFill>
                  <a:schemeClr val="bg1"/>
                </a:solidFill>
              </a:rPr>
              <a:t>sloping ground are inevitable so do not pitch your tent at the base</a:t>
            </a:r>
          </a:p>
          <a:p>
            <a:r>
              <a:rPr lang="en-US">
                <a:solidFill>
                  <a:schemeClr val="bg1"/>
                </a:solidFill>
              </a:rPr>
              <a:t> of these.</a:t>
            </a:r>
          </a:p>
          <a:p>
            <a:endParaRPr lang="en-AU">
              <a:solidFill>
                <a:schemeClr val="bg1"/>
              </a:solidFill>
            </a:endParaRPr>
          </a:p>
          <a:p>
            <a:r>
              <a:rPr lang="en-US" b="1">
                <a:solidFill>
                  <a:srgbClr val="FFFF00"/>
                </a:solidFill>
              </a:rPr>
              <a:t>Exposure</a:t>
            </a:r>
            <a:endParaRPr lang="en-AU">
              <a:solidFill>
                <a:srgbClr val="FFFF00"/>
              </a:solidFill>
            </a:endParaRPr>
          </a:p>
          <a:p>
            <a:r>
              <a:rPr lang="en-US">
                <a:solidFill>
                  <a:schemeClr val="bg1"/>
                </a:solidFill>
              </a:rPr>
              <a:t>Early morning sun is a necessity while camping so chose a site </a:t>
            </a:r>
          </a:p>
          <a:p>
            <a:r>
              <a:rPr lang="en-US">
                <a:solidFill>
                  <a:schemeClr val="bg1"/>
                </a:solidFill>
              </a:rPr>
              <a:t>that will provide this. It is also important to have protection from </a:t>
            </a:r>
          </a:p>
          <a:p>
            <a:r>
              <a:rPr lang="en-US">
                <a:solidFill>
                  <a:schemeClr val="bg1"/>
                </a:solidFill>
              </a:rPr>
              <a:t>winds so take this into account. Generally, the more open the </a:t>
            </a:r>
          </a:p>
          <a:p>
            <a:r>
              <a:rPr lang="en-US">
                <a:solidFill>
                  <a:schemeClr val="bg1"/>
                </a:solidFill>
              </a:rPr>
              <a:t>site, the greater chance of you being exposed to storms and </a:t>
            </a:r>
          </a:p>
          <a:p>
            <a:r>
              <a:rPr lang="en-US">
                <a:solidFill>
                  <a:schemeClr val="bg1"/>
                </a:solidFill>
              </a:rPr>
              <a:t>strong winds.</a:t>
            </a:r>
          </a:p>
        </p:txBody>
      </p:sp>
      <p:pic>
        <p:nvPicPr>
          <p:cNvPr id="16390" name="Picture 6"/>
          <p:cNvPicPr>
            <a:picLocks noChangeAspect="1" noChangeArrowheads="1"/>
          </p:cNvPicPr>
          <p:nvPr/>
        </p:nvPicPr>
        <p:blipFill>
          <a:blip r:embed="rId2"/>
          <a:srcRect/>
          <a:stretch>
            <a:fillRect/>
          </a:stretch>
        </p:blipFill>
        <p:spPr bwMode="auto">
          <a:xfrm>
            <a:off x="7092950" y="549275"/>
            <a:ext cx="1909763" cy="56451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17413" name="Rectangle 5"/>
          <p:cNvSpPr>
            <a:spLocks noChangeArrowheads="1"/>
          </p:cNvSpPr>
          <p:nvPr/>
        </p:nvSpPr>
        <p:spPr bwMode="auto">
          <a:xfrm>
            <a:off x="323850" y="836613"/>
            <a:ext cx="8280400" cy="5584825"/>
          </a:xfrm>
          <a:prstGeom prst="rect">
            <a:avLst/>
          </a:prstGeom>
          <a:noFill/>
          <a:ln w="9525">
            <a:noFill/>
            <a:miter lim="800000"/>
            <a:headEnd/>
            <a:tailEnd/>
          </a:ln>
          <a:effectLst/>
        </p:spPr>
        <p:txBody>
          <a:bodyPr anchor="ctr">
            <a:spAutoFit/>
          </a:bodyPr>
          <a:lstStyle/>
          <a:p>
            <a:pPr algn="ctr"/>
            <a:r>
              <a:rPr lang="en-US" b="1">
                <a:solidFill>
                  <a:srgbClr val="FFFF00"/>
                </a:solidFill>
              </a:rPr>
              <a:t>SETTING UP THE CAMPSITE</a:t>
            </a:r>
          </a:p>
          <a:p>
            <a:pPr algn="ctr"/>
            <a:endParaRPr lang="en-AU">
              <a:solidFill>
                <a:srgbClr val="FFFF00"/>
              </a:solidFill>
            </a:endParaRPr>
          </a:p>
          <a:p>
            <a:r>
              <a:rPr lang="en-US"/>
              <a:t>	</a:t>
            </a:r>
            <a:r>
              <a:rPr lang="en-US">
                <a:solidFill>
                  <a:schemeClr val="bg1"/>
                </a:solidFill>
              </a:rPr>
              <a:t>After selecting the campsite, the next step is to plan it’s layout. There are several questions that need to be addressed when setting up the campsite. These are:</a:t>
            </a:r>
            <a:endParaRPr lang="en-AU">
              <a:solidFill>
                <a:schemeClr val="bg1"/>
              </a:solidFill>
            </a:endParaRPr>
          </a:p>
          <a:p>
            <a:r>
              <a:rPr lang="en-US" b="1">
                <a:solidFill>
                  <a:srgbClr val="FFFF00"/>
                </a:solidFill>
              </a:rPr>
              <a:t>Where will we pitch the tent?</a:t>
            </a:r>
            <a:endParaRPr lang="en-AU">
              <a:solidFill>
                <a:srgbClr val="FFFF00"/>
              </a:solidFill>
            </a:endParaRPr>
          </a:p>
          <a:p>
            <a:r>
              <a:rPr lang="en-US">
                <a:solidFill>
                  <a:schemeClr val="bg1"/>
                </a:solidFill>
              </a:rPr>
              <a:t>	The back wall of the tent should be facing the direction of the wind. The tent can face the campfire, only when you are camped in a suitably sheltered site. Tents should be roughly 10 metres from the fire, which is far enough away from flying ashes or hot cinders.</a:t>
            </a:r>
            <a:endParaRPr lang="en-AU">
              <a:solidFill>
                <a:schemeClr val="bg1"/>
              </a:solidFill>
            </a:endParaRPr>
          </a:p>
          <a:p>
            <a:r>
              <a:rPr lang="en-US" b="1">
                <a:solidFill>
                  <a:srgbClr val="FFFF00"/>
                </a:solidFill>
              </a:rPr>
              <a:t>Where will we put the fire?</a:t>
            </a:r>
            <a:endParaRPr lang="en-AU">
              <a:solidFill>
                <a:srgbClr val="FFFF00"/>
              </a:solidFill>
            </a:endParaRPr>
          </a:p>
          <a:p>
            <a:r>
              <a:rPr lang="en-US">
                <a:solidFill>
                  <a:schemeClr val="bg1"/>
                </a:solidFill>
              </a:rPr>
              <a:t>	You should always have a 3-metre clearance of all vegetation from the fire and NEVER leave it unattended. You should dig a hole ½ a metre deep, ½ a metre long, and ½ a metre wide. Keep the dirt and make a border around the hole.</a:t>
            </a:r>
            <a:endParaRPr lang="en-AU">
              <a:solidFill>
                <a:schemeClr val="bg1"/>
              </a:solidFill>
            </a:endParaRPr>
          </a:p>
          <a:p>
            <a:r>
              <a:rPr lang="en-US" b="1">
                <a:solidFill>
                  <a:srgbClr val="FFFF00"/>
                </a:solidFill>
              </a:rPr>
              <a:t>How will we dispose of rubbish and waste?</a:t>
            </a:r>
            <a:endParaRPr lang="en-AU">
              <a:solidFill>
                <a:srgbClr val="FFFF00"/>
              </a:solidFill>
            </a:endParaRPr>
          </a:p>
          <a:p>
            <a:r>
              <a:rPr lang="en-US">
                <a:solidFill>
                  <a:schemeClr val="bg1"/>
                </a:solidFill>
              </a:rPr>
              <a:t>	Always carry out what you bring into the bush. Do not bury rubbish or burn it. Toilets should be dug 50-100 metres away from the campsite and should be no less than 20cm deep. Always wash hands down the stream away from the campsite or track.</a:t>
            </a:r>
            <a:endParaRPr lang="en-AU">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18437" name="Rectangle 5"/>
          <p:cNvSpPr>
            <a:spLocks noChangeArrowheads="1"/>
          </p:cNvSpPr>
          <p:nvPr/>
        </p:nvSpPr>
        <p:spPr bwMode="auto">
          <a:xfrm>
            <a:off x="395288" y="1052513"/>
            <a:ext cx="8353425" cy="3937000"/>
          </a:xfrm>
          <a:prstGeom prst="rect">
            <a:avLst/>
          </a:prstGeom>
          <a:noFill/>
          <a:ln w="9525">
            <a:noFill/>
            <a:miter lim="800000"/>
            <a:headEnd/>
            <a:tailEnd/>
          </a:ln>
          <a:effectLst/>
        </p:spPr>
        <p:txBody>
          <a:bodyPr>
            <a:spAutoFit/>
          </a:bodyPr>
          <a:lstStyle/>
          <a:p>
            <a:r>
              <a:rPr lang="en-US" b="1">
                <a:solidFill>
                  <a:srgbClr val="FFFF00"/>
                </a:solidFill>
              </a:rPr>
              <a:t>How will we dispose of rubbish and waste?</a:t>
            </a:r>
            <a:endParaRPr lang="en-AU">
              <a:solidFill>
                <a:srgbClr val="FFFF00"/>
              </a:solidFill>
            </a:endParaRPr>
          </a:p>
          <a:p>
            <a:r>
              <a:rPr lang="en-US">
                <a:solidFill>
                  <a:schemeClr val="bg1"/>
                </a:solidFill>
              </a:rPr>
              <a:t>	Always carry out what you bring into the bush. Do not bury rubbish or burn it. Toilets should be dug 50-100 metres away from the campsite and should be no less than 20cm deep. Always wash hands down the stream away from the campsite or track.</a:t>
            </a:r>
          </a:p>
          <a:p>
            <a:endParaRPr lang="en-AU">
              <a:solidFill>
                <a:schemeClr val="bg1"/>
              </a:solidFill>
            </a:endParaRPr>
          </a:p>
          <a:p>
            <a:r>
              <a:rPr lang="en-US" b="1">
                <a:solidFill>
                  <a:srgbClr val="FFFF00"/>
                </a:solidFill>
              </a:rPr>
              <a:t>Where will we get the water supply?</a:t>
            </a:r>
            <a:endParaRPr lang="en-AU">
              <a:solidFill>
                <a:srgbClr val="FFFF00"/>
              </a:solidFill>
            </a:endParaRPr>
          </a:p>
          <a:p>
            <a:r>
              <a:rPr lang="en-US">
                <a:solidFill>
                  <a:schemeClr val="bg1"/>
                </a:solidFill>
              </a:rPr>
              <a:t>	Water is absolutely essential, especially in hot weather. You should decide in your planning whether your campsite will be “dry” (you bring the water into the site) or whether there will be an adequate water supply. You should always collect water upstream from the campsite.</a:t>
            </a:r>
          </a:p>
          <a:p>
            <a:endParaRPr lang="en-AU">
              <a:solidFill>
                <a:schemeClr val="bg1"/>
              </a:solidFill>
            </a:endParaRPr>
          </a:p>
          <a:p>
            <a:r>
              <a:rPr lang="en-US" b="1">
                <a:solidFill>
                  <a:srgbClr val="FFFF00"/>
                </a:solidFill>
              </a:rPr>
              <a:t>Finally you must always report to someone when you leave the campsite and when you return. Every person should be accounted for.</a:t>
            </a:r>
          </a:p>
        </p:txBody>
      </p:sp>
      <p:pic>
        <p:nvPicPr>
          <p:cNvPr id="18438" name="Picture 6"/>
          <p:cNvPicPr>
            <a:picLocks noChangeAspect="1" noChangeArrowheads="1"/>
          </p:cNvPicPr>
          <p:nvPr/>
        </p:nvPicPr>
        <p:blipFill>
          <a:blip r:embed="rId2"/>
          <a:srcRect/>
          <a:stretch>
            <a:fillRect/>
          </a:stretch>
        </p:blipFill>
        <p:spPr bwMode="auto">
          <a:xfrm>
            <a:off x="2268538" y="5229225"/>
            <a:ext cx="4343400" cy="12096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19461" name="Rectangle 5"/>
          <p:cNvSpPr>
            <a:spLocks noChangeArrowheads="1"/>
          </p:cNvSpPr>
          <p:nvPr/>
        </p:nvSpPr>
        <p:spPr bwMode="auto">
          <a:xfrm>
            <a:off x="323850" y="1628775"/>
            <a:ext cx="8497888" cy="4760913"/>
          </a:xfrm>
          <a:prstGeom prst="rect">
            <a:avLst/>
          </a:prstGeom>
          <a:noFill/>
          <a:ln w="9525">
            <a:noFill/>
            <a:miter lim="800000"/>
            <a:headEnd/>
            <a:tailEnd/>
          </a:ln>
          <a:effectLst/>
        </p:spPr>
        <p:txBody>
          <a:bodyPr anchor="ctr">
            <a:spAutoFit/>
          </a:bodyPr>
          <a:lstStyle/>
          <a:p>
            <a:r>
              <a:rPr lang="en-US">
                <a:solidFill>
                  <a:schemeClr val="bg1"/>
                </a:solidFill>
              </a:rPr>
              <a:t>People involved in outdoor adventure are major users of wilderness and general bushland areas and they should have an interest in the conservation or protection of these areas. There are six basic </a:t>
            </a:r>
            <a:r>
              <a:rPr lang="en-US">
                <a:solidFill>
                  <a:srgbClr val="FFFF00"/>
                </a:solidFill>
              </a:rPr>
              <a:t>LEAVE NO TRACE</a:t>
            </a:r>
            <a:r>
              <a:rPr lang="en-US">
                <a:solidFill>
                  <a:schemeClr val="bg1"/>
                </a:solidFill>
              </a:rPr>
              <a:t> principles that you should keep in mind wherever you travel. They will help you protect the land and enjoy your surroundings, whether you are visiting a small picnic area, or a vast wilderness. </a:t>
            </a:r>
          </a:p>
          <a:p>
            <a:r>
              <a:rPr lang="en-US">
                <a:solidFill>
                  <a:schemeClr val="bg1"/>
                </a:solidFill>
              </a:rPr>
              <a:t>They are: </a:t>
            </a:r>
          </a:p>
          <a:p>
            <a:endParaRPr lang="en-AU">
              <a:solidFill>
                <a:schemeClr val="bg1"/>
              </a:solidFill>
            </a:endParaRPr>
          </a:p>
          <a:p>
            <a:r>
              <a:rPr lang="en-US" b="1">
                <a:solidFill>
                  <a:srgbClr val="FFFF00"/>
                </a:solidFill>
              </a:rPr>
              <a:t>PLAN AHEAD AND PREPARE</a:t>
            </a:r>
            <a:endParaRPr lang="en-AU">
              <a:solidFill>
                <a:srgbClr val="FFFF00"/>
              </a:solidFill>
            </a:endParaRPr>
          </a:p>
          <a:p>
            <a:r>
              <a:rPr lang="en-US">
                <a:solidFill>
                  <a:schemeClr val="bg1"/>
                </a:solidFill>
              </a:rPr>
              <a:t>	Planning ahead will help make your outing safer and more fun. You should consider the size of your group, type of place you want to go, and your equipment and food needs. Some areas are restricted or even closed to the public and vehicles. You can contact a land management office to provide you with details of what areas are open and they can even provide you with current maps, information on trails, water levels, camping and weather conditions, regulations, and other helpful information.</a:t>
            </a:r>
            <a:endParaRPr lang="en-AU">
              <a:solidFill>
                <a:schemeClr val="bg1"/>
              </a:solidFill>
            </a:endParaRPr>
          </a:p>
          <a:p>
            <a:pPr algn="ctr" eaLnBrk="0" hangingPunct="0"/>
            <a:endParaRPr lang="en-AU">
              <a:solidFill>
                <a:schemeClr val="bg1"/>
              </a:solidFill>
            </a:endParaRPr>
          </a:p>
        </p:txBody>
      </p:sp>
      <p:sp>
        <p:nvSpPr>
          <p:cNvPr id="19462" name="WordArt 6" descr="White marble"/>
          <p:cNvSpPr>
            <a:spLocks noChangeArrowheads="1" noChangeShapeType="1" noTextEdit="1"/>
          </p:cNvSpPr>
          <p:nvPr/>
        </p:nvSpPr>
        <p:spPr bwMode="auto">
          <a:xfrm>
            <a:off x="2124075" y="836613"/>
            <a:ext cx="4810125"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AU" sz="3600" kern="10">
                <a:ln w="9525">
                  <a:round/>
                  <a:headEnd/>
                  <a:tailEnd/>
                </a:ln>
                <a:blipFill dpi="0" rotWithShape="0">
                  <a:blip r:embed="rId2"/>
                  <a:srcRect/>
                  <a:tile tx="0" ty="0" sx="100000" sy="100000" flip="none" algn="tl"/>
                </a:blipFill>
                <a:latin typeface="Arial Black"/>
              </a:rPr>
              <a:t>Conservation Skills</a:t>
            </a:r>
          </a:p>
        </p:txBody>
      </p:sp>
      <p:pic>
        <p:nvPicPr>
          <p:cNvPr id="19463" name="Picture 7"/>
          <p:cNvPicPr>
            <a:picLocks noChangeAspect="1" noChangeArrowheads="1"/>
          </p:cNvPicPr>
          <p:nvPr/>
        </p:nvPicPr>
        <p:blipFill>
          <a:blip r:embed="rId3"/>
          <a:srcRect/>
          <a:stretch>
            <a:fillRect/>
          </a:stretch>
        </p:blipFill>
        <p:spPr bwMode="auto">
          <a:xfrm rot="2089256">
            <a:off x="7596188" y="0"/>
            <a:ext cx="1339850" cy="15684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20485" name="Rectangle 5"/>
          <p:cNvSpPr>
            <a:spLocks noChangeArrowheads="1"/>
          </p:cNvSpPr>
          <p:nvPr/>
        </p:nvSpPr>
        <p:spPr bwMode="auto">
          <a:xfrm>
            <a:off x="323850" y="692150"/>
            <a:ext cx="8569325" cy="5859463"/>
          </a:xfrm>
          <a:prstGeom prst="rect">
            <a:avLst/>
          </a:prstGeom>
          <a:noFill/>
          <a:ln w="9525">
            <a:noFill/>
            <a:miter lim="800000"/>
            <a:headEnd/>
            <a:tailEnd/>
          </a:ln>
          <a:effectLst/>
        </p:spPr>
        <p:txBody>
          <a:bodyPr anchor="ctr">
            <a:spAutoFit/>
          </a:bodyPr>
          <a:lstStyle/>
          <a:p>
            <a:pPr>
              <a:tabLst>
                <a:tab pos="685800" algn="l"/>
              </a:tabLst>
            </a:pPr>
            <a:r>
              <a:rPr lang="en-US" b="1">
                <a:solidFill>
                  <a:srgbClr val="FFFF00"/>
                </a:solidFill>
              </a:rPr>
              <a:t>CAMP AND TRAVEL ON DURABLE SURFACES</a:t>
            </a:r>
            <a:endParaRPr lang="en-AU">
              <a:solidFill>
                <a:srgbClr val="FFFF00"/>
              </a:solidFill>
            </a:endParaRPr>
          </a:p>
          <a:p>
            <a:pPr>
              <a:tabLst>
                <a:tab pos="685800" algn="l"/>
              </a:tabLst>
            </a:pPr>
            <a:r>
              <a:rPr lang="en-US">
                <a:solidFill>
                  <a:schemeClr val="bg1"/>
                </a:solidFill>
              </a:rPr>
              <a:t>	Traffic damage is the major form of damage to the environment. Tracks quickly become erosion trenches, and new tracks develop to avoid the problem, and the cycle continues. Popular campsites become bare ground. Wherever possible, people should utilize walking tracks available. If the track is wet and muddy, walking around this will only create more tracks.</a:t>
            </a:r>
            <a:endParaRPr lang="en-AU">
              <a:solidFill>
                <a:schemeClr val="bg1"/>
              </a:solidFill>
            </a:endParaRPr>
          </a:p>
          <a:p>
            <a:pPr>
              <a:tabLst>
                <a:tab pos="685800" algn="l"/>
              </a:tabLst>
            </a:pPr>
            <a:r>
              <a:rPr lang="en-US">
                <a:solidFill>
                  <a:schemeClr val="bg1"/>
                </a:solidFill>
              </a:rPr>
              <a:t>You should:</a:t>
            </a:r>
            <a:endParaRPr lang="en-AU">
              <a:solidFill>
                <a:schemeClr val="bg1"/>
              </a:solidFill>
            </a:endParaRPr>
          </a:p>
          <a:p>
            <a:pPr>
              <a:tabLst>
                <a:tab pos="685800" algn="l"/>
              </a:tabLst>
            </a:pPr>
            <a:r>
              <a:rPr lang="en-US">
                <a:solidFill>
                  <a:schemeClr val="bg1"/>
                </a:solidFill>
              </a:rPr>
              <a:t>	- walk on durable surfaces such as trails, rocks, sand, forest litter, or dry 	grass</a:t>
            </a:r>
            <a:endParaRPr lang="en-AU">
              <a:solidFill>
                <a:schemeClr val="bg1"/>
              </a:solidFill>
            </a:endParaRPr>
          </a:p>
          <a:p>
            <a:pPr>
              <a:tabLst>
                <a:tab pos="685800" algn="l"/>
              </a:tabLst>
            </a:pPr>
            <a:r>
              <a:rPr lang="en-US">
                <a:solidFill>
                  <a:schemeClr val="bg1"/>
                </a:solidFill>
              </a:rPr>
              <a:t>	- do not cut corners when walking on tracks</a:t>
            </a:r>
            <a:endParaRPr lang="en-AU">
              <a:solidFill>
                <a:schemeClr val="bg1"/>
              </a:solidFill>
            </a:endParaRPr>
          </a:p>
          <a:p>
            <a:pPr>
              <a:tabLst>
                <a:tab pos="685800" algn="l"/>
              </a:tabLst>
            </a:pPr>
            <a:r>
              <a:rPr lang="en-US">
                <a:solidFill>
                  <a:schemeClr val="bg1"/>
                </a:solidFill>
              </a:rPr>
              <a:t>	- try to avoid fragile areas such as marshy ground or unstable dunes</a:t>
            </a:r>
            <a:endParaRPr lang="en-AU">
              <a:solidFill>
                <a:schemeClr val="bg1"/>
              </a:solidFill>
            </a:endParaRPr>
          </a:p>
          <a:p>
            <a:pPr>
              <a:tabLst>
                <a:tab pos="685800" algn="l"/>
              </a:tabLst>
            </a:pPr>
            <a:r>
              <a:rPr lang="en-US">
                <a:solidFill>
                  <a:schemeClr val="bg1"/>
                </a:solidFill>
              </a:rPr>
              <a:t>	- do not smoke</a:t>
            </a:r>
            <a:endParaRPr lang="en-AU">
              <a:solidFill>
                <a:schemeClr val="bg1"/>
              </a:solidFill>
            </a:endParaRPr>
          </a:p>
          <a:p>
            <a:pPr>
              <a:tabLst>
                <a:tab pos="685800" algn="l"/>
              </a:tabLst>
            </a:pPr>
            <a:r>
              <a:rPr lang="en-US">
                <a:solidFill>
                  <a:schemeClr val="bg1"/>
                </a:solidFill>
              </a:rPr>
              <a:t>	- do not leave litter</a:t>
            </a:r>
            <a:endParaRPr lang="en-AU">
              <a:solidFill>
                <a:schemeClr val="bg1"/>
              </a:solidFill>
            </a:endParaRPr>
          </a:p>
          <a:p>
            <a:pPr>
              <a:tabLst>
                <a:tab pos="685800" algn="l"/>
              </a:tabLst>
            </a:pPr>
            <a:r>
              <a:rPr lang="en-US">
                <a:solidFill>
                  <a:schemeClr val="bg1"/>
                </a:solidFill>
              </a:rPr>
              <a:t>	- do not disturb wildlife or collect samples</a:t>
            </a:r>
          </a:p>
          <a:p>
            <a:pPr>
              <a:tabLst>
                <a:tab pos="685800" algn="l"/>
              </a:tabLst>
            </a:pPr>
            <a:endParaRPr lang="en-US">
              <a:solidFill>
                <a:schemeClr val="bg1"/>
              </a:solidFill>
            </a:endParaRPr>
          </a:p>
          <a:p>
            <a:pPr>
              <a:tabLst>
                <a:tab pos="685800" algn="l"/>
              </a:tabLst>
            </a:pPr>
            <a:r>
              <a:rPr lang="en-US" b="1">
                <a:solidFill>
                  <a:srgbClr val="FFFF00"/>
                </a:solidFill>
              </a:rPr>
              <a:t>PACK IT IN, PACK IT OUT</a:t>
            </a:r>
          </a:p>
          <a:p>
            <a:pPr>
              <a:tabLst>
                <a:tab pos="685800" algn="l"/>
              </a:tabLst>
            </a:pPr>
            <a:r>
              <a:rPr lang="en-US" b="1">
                <a:solidFill>
                  <a:schemeClr val="bg1"/>
                </a:solidFill>
              </a:rPr>
              <a:t>	</a:t>
            </a:r>
            <a:r>
              <a:rPr lang="en-US">
                <a:solidFill>
                  <a:schemeClr val="bg1"/>
                </a:solidFill>
              </a:rPr>
              <a:t>If you plan your trip carefully, you will create very little trash. Never bury trash because animals often dig it up. Always collect your trash in a bag and take it out of the area with you. Orange peels and other foods that decompose take a long time to break down and can attract ants to the area, which can be a hazard, and nuisance to others. Leave no trace of your existence.</a:t>
            </a:r>
          </a:p>
        </p:txBody>
      </p:sp>
      <p:pic>
        <p:nvPicPr>
          <p:cNvPr id="20486" name="Picture 6"/>
          <p:cNvPicPr>
            <a:picLocks noChangeAspect="1" noChangeArrowheads="1"/>
          </p:cNvPicPr>
          <p:nvPr/>
        </p:nvPicPr>
        <p:blipFill>
          <a:blip r:embed="rId2"/>
          <a:srcRect/>
          <a:stretch>
            <a:fillRect/>
          </a:stretch>
        </p:blipFill>
        <p:spPr bwMode="auto">
          <a:xfrm rot="-1791349">
            <a:off x="6732588" y="3789363"/>
            <a:ext cx="1193800" cy="1397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827088" y="333375"/>
            <a:ext cx="7416800" cy="935038"/>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2053" name="Rectangle 5"/>
          <p:cNvSpPr>
            <a:spLocks noChangeArrowheads="1"/>
          </p:cNvSpPr>
          <p:nvPr/>
        </p:nvSpPr>
        <p:spPr bwMode="auto">
          <a:xfrm>
            <a:off x="395288" y="1628775"/>
            <a:ext cx="8497887" cy="4486275"/>
          </a:xfrm>
          <a:prstGeom prst="rect">
            <a:avLst/>
          </a:prstGeom>
          <a:noFill/>
          <a:ln w="9525">
            <a:noFill/>
            <a:miter lim="800000"/>
            <a:headEnd/>
            <a:tailEnd/>
          </a:ln>
          <a:effectLst/>
        </p:spPr>
        <p:txBody>
          <a:bodyPr anchor="ctr">
            <a:spAutoFit/>
          </a:bodyPr>
          <a:lstStyle/>
          <a:p>
            <a:pPr algn="ctr">
              <a:tabLst>
                <a:tab pos="1600200" algn="l"/>
              </a:tabLst>
            </a:pPr>
            <a:r>
              <a:rPr lang="en-US" b="1">
                <a:solidFill>
                  <a:schemeClr val="bg1"/>
                </a:solidFill>
              </a:rPr>
              <a:t>REASONS FOR PARTICIPATION IN OUTDOOR RECREATION</a:t>
            </a:r>
          </a:p>
          <a:p>
            <a:pPr>
              <a:tabLst>
                <a:tab pos="1600200" algn="l"/>
              </a:tabLst>
            </a:pPr>
            <a:endParaRPr lang="en-AU">
              <a:solidFill>
                <a:schemeClr val="bg1"/>
              </a:solidFill>
            </a:endParaRPr>
          </a:p>
          <a:p>
            <a:pPr>
              <a:tabLst>
                <a:tab pos="1600200" algn="l"/>
              </a:tabLst>
            </a:pPr>
            <a:r>
              <a:rPr lang="en-US">
                <a:solidFill>
                  <a:schemeClr val="bg1"/>
                </a:solidFill>
              </a:rPr>
              <a:t>Outdoor recreation can be described as an educational or recreational activity occurring in an outdoor setting which is physically demanding. One of the main aims of outdoor recreation is personal development. Participating in outdoor recreation can help you to develop through responsible interaction with others and responsible use of the natural environment. Experience in outdoor recreation has the potential to develop:-</a:t>
            </a:r>
            <a:endParaRPr lang="en-AU">
              <a:solidFill>
                <a:schemeClr val="bg1"/>
              </a:solidFill>
            </a:endParaRPr>
          </a:p>
          <a:p>
            <a:pPr>
              <a:tabLst>
                <a:tab pos="1600200" algn="l"/>
              </a:tabLst>
            </a:pPr>
            <a:r>
              <a:rPr lang="en-US">
                <a:solidFill>
                  <a:schemeClr val="bg1"/>
                </a:solidFill>
              </a:rPr>
              <a:t>		- self awareness and responsibility</a:t>
            </a:r>
            <a:endParaRPr lang="en-AU">
              <a:solidFill>
                <a:schemeClr val="bg1"/>
              </a:solidFill>
            </a:endParaRPr>
          </a:p>
          <a:p>
            <a:pPr>
              <a:tabLst>
                <a:tab pos="1600200" algn="l"/>
              </a:tabLst>
            </a:pPr>
            <a:r>
              <a:rPr lang="en-US">
                <a:solidFill>
                  <a:schemeClr val="bg1"/>
                </a:solidFill>
              </a:rPr>
              <a:t>		- an ability to value and work with others</a:t>
            </a:r>
            <a:endParaRPr lang="en-AU">
              <a:solidFill>
                <a:schemeClr val="bg1"/>
              </a:solidFill>
            </a:endParaRPr>
          </a:p>
          <a:p>
            <a:pPr>
              <a:tabLst>
                <a:tab pos="1600200" algn="l"/>
              </a:tabLst>
            </a:pPr>
            <a:r>
              <a:rPr lang="en-US">
                <a:solidFill>
                  <a:schemeClr val="bg1"/>
                </a:solidFill>
              </a:rPr>
              <a:t>		- environmental appreciation</a:t>
            </a:r>
            <a:endParaRPr lang="en-AU">
              <a:solidFill>
                <a:schemeClr val="bg1"/>
              </a:solidFill>
            </a:endParaRPr>
          </a:p>
          <a:p>
            <a:pPr>
              <a:tabLst>
                <a:tab pos="1600200" algn="l"/>
              </a:tabLst>
            </a:pPr>
            <a:r>
              <a:rPr lang="en-US">
                <a:solidFill>
                  <a:schemeClr val="bg1"/>
                </a:solidFill>
              </a:rPr>
              <a:t>		- a capacity to accept and tackle challenges</a:t>
            </a:r>
            <a:endParaRPr lang="en-AU">
              <a:solidFill>
                <a:schemeClr val="bg1"/>
              </a:solidFill>
            </a:endParaRPr>
          </a:p>
          <a:p>
            <a:pPr>
              <a:tabLst>
                <a:tab pos="1600200" algn="l"/>
              </a:tabLst>
            </a:pPr>
            <a:r>
              <a:rPr lang="en-US">
                <a:solidFill>
                  <a:schemeClr val="bg1"/>
                </a:solidFill>
              </a:rPr>
              <a:t>		- a strong spirit</a:t>
            </a:r>
            <a:endParaRPr lang="en-AU">
              <a:solidFill>
                <a:schemeClr val="bg1"/>
              </a:solidFill>
            </a:endParaRPr>
          </a:p>
          <a:p>
            <a:pPr>
              <a:tabLst>
                <a:tab pos="1600200" algn="l"/>
              </a:tabLst>
            </a:pPr>
            <a:r>
              <a:rPr lang="en-US">
                <a:solidFill>
                  <a:schemeClr val="bg1"/>
                </a:solidFill>
              </a:rPr>
              <a:t>		- the management of personal stress</a:t>
            </a:r>
            <a:endParaRPr lang="en-AU">
              <a:solidFill>
                <a:schemeClr val="bg1"/>
              </a:solidFill>
            </a:endParaRPr>
          </a:p>
          <a:p>
            <a:pPr>
              <a:tabLst>
                <a:tab pos="1600200" algn="l"/>
              </a:tabLst>
            </a:pPr>
            <a:r>
              <a:rPr lang="en-US">
                <a:solidFill>
                  <a:schemeClr val="bg1"/>
                </a:solidFill>
              </a:rPr>
              <a:t>		- physical fitness</a:t>
            </a:r>
            <a:endParaRPr lang="en-AU">
              <a:solidFill>
                <a:schemeClr val="bg1"/>
              </a:solidFill>
            </a:endParaRPr>
          </a:p>
          <a:p>
            <a:pPr algn="ctr" eaLnBrk="0" hangingPunct="0">
              <a:tabLst>
                <a:tab pos="1600200" algn="l"/>
              </a:tabLst>
            </a:pPr>
            <a:endParaRPr lang="en-AU">
              <a:solidFill>
                <a:schemeClr val="bg1"/>
              </a:solidFill>
            </a:endParaRPr>
          </a:p>
        </p:txBody>
      </p:sp>
      <p:pic>
        <p:nvPicPr>
          <p:cNvPr id="2054" name="Picture 6"/>
          <p:cNvPicPr>
            <a:picLocks noChangeAspect="1" noChangeArrowheads="1"/>
          </p:cNvPicPr>
          <p:nvPr/>
        </p:nvPicPr>
        <p:blipFill>
          <a:blip r:embed="rId2"/>
          <a:srcRect/>
          <a:stretch>
            <a:fillRect/>
          </a:stretch>
        </p:blipFill>
        <p:spPr bwMode="auto">
          <a:xfrm>
            <a:off x="6877050" y="4833938"/>
            <a:ext cx="1971675" cy="180657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21509" name="Rectangle 5"/>
          <p:cNvSpPr>
            <a:spLocks noChangeArrowheads="1"/>
          </p:cNvSpPr>
          <p:nvPr/>
        </p:nvSpPr>
        <p:spPr bwMode="auto">
          <a:xfrm>
            <a:off x="323850" y="844550"/>
            <a:ext cx="8424863" cy="5538788"/>
          </a:xfrm>
          <a:prstGeom prst="rect">
            <a:avLst/>
          </a:prstGeom>
          <a:noFill/>
          <a:ln w="9525">
            <a:noFill/>
            <a:miter lim="800000"/>
            <a:headEnd/>
            <a:tailEnd/>
          </a:ln>
          <a:effectLst/>
        </p:spPr>
        <p:txBody>
          <a:bodyPr bIns="0" anchor="ctr">
            <a:spAutoFit/>
          </a:bodyPr>
          <a:lstStyle/>
          <a:p>
            <a:pPr>
              <a:tabLst>
                <a:tab pos="685800" algn="l"/>
              </a:tabLst>
            </a:pPr>
            <a:r>
              <a:rPr lang="en-US" b="1">
                <a:solidFill>
                  <a:srgbClr val="FFFF00"/>
                </a:solidFill>
              </a:rPr>
              <a:t>PROPERLY DISPOSE OF WHAT YOU CAN’T PACK OUT</a:t>
            </a:r>
            <a:endParaRPr lang="en-AU">
              <a:solidFill>
                <a:srgbClr val="FFFF00"/>
              </a:solidFill>
            </a:endParaRPr>
          </a:p>
          <a:p>
            <a:pPr>
              <a:tabLst>
                <a:tab pos="685800" algn="l"/>
              </a:tabLst>
            </a:pPr>
            <a:r>
              <a:rPr lang="en-US">
                <a:solidFill>
                  <a:schemeClr val="bg1"/>
                </a:solidFill>
              </a:rPr>
              <a:t>	If a toilet is available, use it. If not, urinate away from trails, campsites and where people gather.</a:t>
            </a:r>
            <a:endParaRPr lang="en-AU">
              <a:solidFill>
                <a:schemeClr val="bg1"/>
              </a:solidFill>
            </a:endParaRPr>
          </a:p>
          <a:p>
            <a:pPr>
              <a:tabLst>
                <a:tab pos="685800" algn="l"/>
              </a:tabLst>
            </a:pPr>
            <a:r>
              <a:rPr lang="en-US">
                <a:solidFill>
                  <a:schemeClr val="bg1"/>
                </a:solidFill>
              </a:rPr>
              <a:t>Toilets: </a:t>
            </a:r>
            <a:endParaRPr lang="en-AU">
              <a:solidFill>
                <a:schemeClr val="bg1"/>
              </a:solidFill>
            </a:endParaRPr>
          </a:p>
          <a:p>
            <a:pPr>
              <a:tabLst>
                <a:tab pos="685800" algn="l"/>
              </a:tabLst>
            </a:pPr>
            <a:r>
              <a:rPr lang="en-US">
                <a:solidFill>
                  <a:schemeClr val="bg1"/>
                </a:solidFill>
              </a:rPr>
              <a:t>	- Preferably dig a hole – at least 70 metres from camps, trails, water, 	and dry gullies.</a:t>
            </a:r>
            <a:endParaRPr lang="en-AU">
              <a:solidFill>
                <a:schemeClr val="bg1"/>
              </a:solidFill>
            </a:endParaRPr>
          </a:p>
          <a:p>
            <a:pPr>
              <a:tabLst>
                <a:tab pos="685800" algn="l"/>
              </a:tabLst>
            </a:pPr>
            <a:r>
              <a:rPr lang="en-US">
                <a:solidFill>
                  <a:schemeClr val="bg1"/>
                </a:solidFill>
              </a:rPr>
              <a:t>	- Always bury solids and paper. (at least 20cm deep)</a:t>
            </a:r>
            <a:endParaRPr lang="en-AU">
              <a:solidFill>
                <a:schemeClr val="bg1"/>
              </a:solidFill>
            </a:endParaRPr>
          </a:p>
          <a:p>
            <a:pPr>
              <a:tabLst>
                <a:tab pos="685800" algn="l"/>
              </a:tabLst>
            </a:pPr>
            <a:r>
              <a:rPr lang="en-US">
                <a:solidFill>
                  <a:schemeClr val="bg1"/>
                </a:solidFill>
              </a:rPr>
              <a:t>	- Keep well away from water supplies</a:t>
            </a:r>
            <a:endParaRPr lang="en-AU">
              <a:solidFill>
                <a:schemeClr val="bg1"/>
              </a:solidFill>
            </a:endParaRPr>
          </a:p>
          <a:p>
            <a:pPr>
              <a:tabLst>
                <a:tab pos="685800" algn="l"/>
              </a:tabLst>
            </a:pPr>
            <a:r>
              <a:rPr lang="en-US">
                <a:solidFill>
                  <a:schemeClr val="bg1"/>
                </a:solidFill>
              </a:rPr>
              <a:t>	- Wash your hands away from the stream</a:t>
            </a:r>
          </a:p>
          <a:p>
            <a:pPr>
              <a:tabLst>
                <a:tab pos="685800" algn="l"/>
              </a:tabLst>
            </a:pPr>
            <a:endParaRPr lang="en-AU">
              <a:solidFill>
                <a:schemeClr val="bg1"/>
              </a:solidFill>
            </a:endParaRPr>
          </a:p>
          <a:p>
            <a:pPr>
              <a:tabLst>
                <a:tab pos="685800" algn="l"/>
              </a:tabLst>
            </a:pPr>
            <a:r>
              <a:rPr lang="en-US" b="1">
                <a:solidFill>
                  <a:srgbClr val="FFFF00"/>
                </a:solidFill>
              </a:rPr>
              <a:t>LEAVE WHAT YOU FIND</a:t>
            </a:r>
          </a:p>
          <a:p>
            <a:pPr>
              <a:tabLst>
                <a:tab pos="685800" algn="l"/>
              </a:tabLst>
            </a:pPr>
            <a:r>
              <a:rPr lang="en-US">
                <a:solidFill>
                  <a:schemeClr val="bg1"/>
                </a:solidFill>
              </a:rPr>
              <a:t>	Remnants of the past can be found on national, state and private land. Enjoy and learn from these sites, but remember that some of these are sacred to native Aboriginals, or are important cultural remainders of our heritage.</a:t>
            </a:r>
            <a:endParaRPr lang="en-AU">
              <a:solidFill>
                <a:schemeClr val="bg1"/>
              </a:solidFill>
            </a:endParaRPr>
          </a:p>
          <a:p>
            <a:pPr>
              <a:tabLst>
                <a:tab pos="685800" algn="l"/>
              </a:tabLst>
            </a:pPr>
            <a:r>
              <a:rPr lang="en-US">
                <a:solidFill>
                  <a:schemeClr val="bg1"/>
                </a:solidFill>
              </a:rPr>
              <a:t>	- Do not take souvenirs of flora or fauna- leave everything as you found 	it</a:t>
            </a:r>
            <a:endParaRPr lang="en-AU">
              <a:solidFill>
                <a:schemeClr val="bg1"/>
              </a:solidFill>
            </a:endParaRPr>
          </a:p>
          <a:p>
            <a:pPr>
              <a:tabLst>
                <a:tab pos="685800" algn="l"/>
              </a:tabLst>
            </a:pPr>
            <a:r>
              <a:rPr lang="en-US">
                <a:solidFill>
                  <a:schemeClr val="bg1"/>
                </a:solidFill>
              </a:rPr>
              <a:t>	- Be considerate of other groups- especially with noise</a:t>
            </a:r>
            <a:endParaRPr lang="en-AU">
              <a:solidFill>
                <a:schemeClr val="bg1"/>
              </a:solidFill>
            </a:endParaRPr>
          </a:p>
          <a:p>
            <a:pPr>
              <a:tabLst>
                <a:tab pos="685800" algn="l"/>
              </a:tabLst>
            </a:pPr>
            <a:r>
              <a:rPr lang="en-US">
                <a:solidFill>
                  <a:schemeClr val="bg1"/>
                </a:solidFill>
              </a:rPr>
              <a:t>	- Leave the bush cleaner than you found it</a:t>
            </a:r>
            <a:endParaRPr lang="en-AU">
              <a:solidFill>
                <a:schemeClr val="bg1"/>
              </a:solidFill>
            </a:endParaRPr>
          </a:p>
          <a:p>
            <a:pPr>
              <a:tabLst>
                <a:tab pos="685800" algn="l"/>
              </a:tabLst>
            </a:pPr>
            <a:r>
              <a:rPr lang="en-US">
                <a:solidFill>
                  <a:schemeClr val="bg1"/>
                </a:solidFill>
              </a:rPr>
              <a:t>	- Take nothing but photos, leave nothing but footprints</a:t>
            </a:r>
            <a:endParaRPr lang="en-AU">
              <a:solidFill>
                <a:schemeClr val="bg1"/>
              </a:solidFill>
            </a:endParaRPr>
          </a:p>
          <a:p>
            <a:pPr algn="ctr" eaLnBrk="0" hangingPunct="0">
              <a:tabLst>
                <a:tab pos="685800" algn="l"/>
              </a:tabLst>
            </a:pPr>
            <a:endParaRPr lang="en-AU">
              <a:solidFill>
                <a:schemeClr val="bg1"/>
              </a:solidFill>
            </a:endParaRPr>
          </a:p>
        </p:txBody>
      </p:sp>
      <p:pic>
        <p:nvPicPr>
          <p:cNvPr id="21510" name="Picture 6"/>
          <p:cNvPicPr>
            <a:picLocks noChangeAspect="1" noChangeArrowheads="1"/>
          </p:cNvPicPr>
          <p:nvPr/>
        </p:nvPicPr>
        <p:blipFill>
          <a:blip r:embed="rId2"/>
          <a:srcRect/>
          <a:stretch>
            <a:fillRect/>
          </a:stretch>
        </p:blipFill>
        <p:spPr bwMode="auto">
          <a:xfrm>
            <a:off x="7380288" y="5013325"/>
            <a:ext cx="1630362" cy="17018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22533" name="Rectangle 5"/>
          <p:cNvSpPr>
            <a:spLocks noChangeArrowheads="1"/>
          </p:cNvSpPr>
          <p:nvPr/>
        </p:nvSpPr>
        <p:spPr bwMode="auto">
          <a:xfrm>
            <a:off x="323850" y="708025"/>
            <a:ext cx="8280400" cy="3341688"/>
          </a:xfrm>
          <a:prstGeom prst="rect">
            <a:avLst/>
          </a:prstGeom>
          <a:noFill/>
          <a:ln w="9525">
            <a:noFill/>
            <a:miter lim="800000"/>
            <a:headEnd/>
            <a:tailEnd/>
          </a:ln>
          <a:effectLst/>
        </p:spPr>
        <p:txBody>
          <a:bodyPr bIns="0" anchor="ctr">
            <a:spAutoFit/>
          </a:bodyPr>
          <a:lstStyle/>
          <a:p>
            <a:pPr>
              <a:tabLst>
                <a:tab pos="685800" algn="l"/>
              </a:tabLst>
            </a:pPr>
            <a:r>
              <a:rPr lang="en-US" b="1">
                <a:solidFill>
                  <a:srgbClr val="FFFF00"/>
                </a:solidFill>
              </a:rPr>
              <a:t>MINIMISE USE AND IMPACT OF FIRES</a:t>
            </a:r>
          </a:p>
          <a:p>
            <a:pPr>
              <a:tabLst>
                <a:tab pos="685800" algn="l"/>
              </a:tabLst>
            </a:pPr>
            <a:r>
              <a:rPr lang="en-US">
                <a:solidFill>
                  <a:schemeClr val="bg1"/>
                </a:solidFill>
              </a:rPr>
              <a:t>Campfires:-</a:t>
            </a:r>
          </a:p>
          <a:p>
            <a:pPr>
              <a:tabLst>
                <a:tab pos="685800" algn="l"/>
              </a:tabLst>
            </a:pPr>
            <a:r>
              <a:rPr lang="en-US">
                <a:solidFill>
                  <a:schemeClr val="bg1"/>
                </a:solidFill>
              </a:rPr>
              <a:t>	- use a stove if possible</a:t>
            </a:r>
            <a:endParaRPr lang="en-AU">
              <a:solidFill>
                <a:schemeClr val="bg1"/>
              </a:solidFill>
            </a:endParaRPr>
          </a:p>
          <a:p>
            <a:pPr>
              <a:tabLst>
                <a:tab pos="685800" algn="l"/>
              </a:tabLst>
            </a:pPr>
            <a:r>
              <a:rPr lang="en-US">
                <a:solidFill>
                  <a:schemeClr val="bg1"/>
                </a:solidFill>
              </a:rPr>
              <a:t>	- use only dead wood and small sticks from the ground, not huge logs</a:t>
            </a:r>
            <a:endParaRPr lang="en-AU">
              <a:solidFill>
                <a:schemeClr val="bg1"/>
              </a:solidFill>
            </a:endParaRPr>
          </a:p>
          <a:p>
            <a:pPr>
              <a:tabLst>
                <a:tab pos="685800" algn="l"/>
              </a:tabLst>
            </a:pPr>
            <a:r>
              <a:rPr lang="en-US">
                <a:solidFill>
                  <a:schemeClr val="bg1"/>
                </a:solidFill>
              </a:rPr>
              <a:t>	- use established fire sites if available</a:t>
            </a:r>
            <a:endParaRPr lang="en-AU">
              <a:solidFill>
                <a:schemeClr val="bg1"/>
              </a:solidFill>
            </a:endParaRPr>
          </a:p>
          <a:p>
            <a:pPr>
              <a:tabLst>
                <a:tab pos="685800" algn="l"/>
              </a:tabLst>
            </a:pPr>
            <a:r>
              <a:rPr lang="en-US">
                <a:solidFill>
                  <a:schemeClr val="bg1"/>
                </a:solidFill>
              </a:rPr>
              <a:t>	- avoid tree roots, stumps and overhanging trees</a:t>
            </a:r>
            <a:endParaRPr lang="en-AU">
              <a:solidFill>
                <a:schemeClr val="bg1"/>
              </a:solidFill>
            </a:endParaRPr>
          </a:p>
          <a:p>
            <a:pPr>
              <a:tabLst>
                <a:tab pos="685800" algn="l"/>
              </a:tabLst>
            </a:pPr>
            <a:r>
              <a:rPr lang="en-US">
                <a:solidFill>
                  <a:schemeClr val="bg1"/>
                </a:solidFill>
              </a:rPr>
              <a:t>	- if there is no established fireplace, dig a pit and save the soil</a:t>
            </a:r>
            <a:endParaRPr lang="en-AU">
              <a:solidFill>
                <a:schemeClr val="bg1"/>
              </a:solidFill>
            </a:endParaRPr>
          </a:p>
          <a:p>
            <a:pPr>
              <a:tabLst>
                <a:tab pos="685800" algn="l"/>
              </a:tabLst>
            </a:pPr>
            <a:r>
              <a:rPr lang="en-US">
                <a:solidFill>
                  <a:schemeClr val="bg1"/>
                </a:solidFill>
              </a:rPr>
              <a:t>	- keep the fire small</a:t>
            </a:r>
            <a:endParaRPr lang="en-AU">
              <a:solidFill>
                <a:schemeClr val="bg1"/>
              </a:solidFill>
            </a:endParaRPr>
          </a:p>
          <a:p>
            <a:pPr>
              <a:tabLst>
                <a:tab pos="685800" algn="l"/>
              </a:tabLst>
            </a:pPr>
            <a:r>
              <a:rPr lang="en-US">
                <a:solidFill>
                  <a:schemeClr val="bg1"/>
                </a:solidFill>
              </a:rPr>
              <a:t>	- extinguish thoroughly, then replace the soil and restore the area</a:t>
            </a:r>
            <a:endParaRPr lang="en-AU">
              <a:solidFill>
                <a:schemeClr val="bg1"/>
              </a:solidFill>
            </a:endParaRPr>
          </a:p>
          <a:p>
            <a:pPr>
              <a:tabLst>
                <a:tab pos="685800" algn="l"/>
              </a:tabLst>
            </a:pPr>
            <a:r>
              <a:rPr lang="en-US">
                <a:solidFill>
                  <a:schemeClr val="bg1"/>
                </a:solidFill>
              </a:rPr>
              <a:t>	- try to leave the campsite as if no-one had ever been there.</a:t>
            </a:r>
          </a:p>
          <a:p>
            <a:pPr>
              <a:tabLst>
                <a:tab pos="685800" algn="l"/>
              </a:tabLst>
            </a:pPr>
            <a:endParaRPr lang="en-US">
              <a:solidFill>
                <a:schemeClr val="bg1"/>
              </a:solidFill>
            </a:endParaRPr>
          </a:p>
          <a:p>
            <a:pPr>
              <a:tabLst>
                <a:tab pos="685800" algn="l"/>
              </a:tabLst>
            </a:pPr>
            <a:endParaRPr lang="en-US">
              <a:solidFill>
                <a:schemeClr val="bg1"/>
              </a:solidFill>
            </a:endParaRPr>
          </a:p>
        </p:txBody>
      </p:sp>
      <p:pic>
        <p:nvPicPr>
          <p:cNvPr id="22534" name="Picture 6"/>
          <p:cNvPicPr>
            <a:picLocks noChangeAspect="1" noChangeArrowheads="1"/>
          </p:cNvPicPr>
          <p:nvPr/>
        </p:nvPicPr>
        <p:blipFill>
          <a:blip r:embed="rId2"/>
          <a:srcRect/>
          <a:stretch>
            <a:fillRect/>
          </a:stretch>
        </p:blipFill>
        <p:spPr bwMode="auto">
          <a:xfrm>
            <a:off x="3851275" y="3644900"/>
            <a:ext cx="1322388" cy="276542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23557" name="Rectangle 5"/>
          <p:cNvSpPr>
            <a:spLocks noChangeArrowheads="1"/>
          </p:cNvSpPr>
          <p:nvPr/>
        </p:nvSpPr>
        <p:spPr bwMode="auto">
          <a:xfrm>
            <a:off x="468313" y="1844675"/>
            <a:ext cx="8351837" cy="3113088"/>
          </a:xfrm>
          <a:prstGeom prst="rect">
            <a:avLst/>
          </a:prstGeom>
          <a:noFill/>
          <a:ln w="9525">
            <a:noFill/>
            <a:miter lim="800000"/>
            <a:headEnd/>
            <a:tailEnd/>
          </a:ln>
          <a:effectLst/>
        </p:spPr>
        <p:txBody>
          <a:bodyPr anchor="ctr">
            <a:spAutoFit/>
          </a:bodyPr>
          <a:lstStyle/>
          <a:p>
            <a:pPr>
              <a:tabLst>
                <a:tab pos="228600" algn="l"/>
              </a:tabLst>
            </a:pPr>
            <a:r>
              <a:rPr lang="en-GB" b="1">
                <a:solidFill>
                  <a:srgbClr val="FFFF00"/>
                </a:solidFill>
              </a:rPr>
              <a:t>Legend:-</a:t>
            </a:r>
            <a:r>
              <a:rPr lang="en-GB" b="1">
                <a:solidFill>
                  <a:schemeClr val="bg1"/>
                </a:solidFill>
              </a:rPr>
              <a:t> </a:t>
            </a:r>
            <a:r>
              <a:rPr lang="en-GB">
                <a:solidFill>
                  <a:schemeClr val="bg1"/>
                </a:solidFill>
              </a:rPr>
              <a:t>This is an index of all the features found on the map. This includes buildings, roads, playing fields, hospitals, etc.</a:t>
            </a:r>
          </a:p>
          <a:p>
            <a:pPr>
              <a:tabLst>
                <a:tab pos="228600" algn="l"/>
              </a:tabLst>
            </a:pPr>
            <a:endParaRPr lang="en-AU">
              <a:solidFill>
                <a:schemeClr val="bg1"/>
              </a:solidFill>
            </a:endParaRPr>
          </a:p>
          <a:p>
            <a:pPr>
              <a:tabLst>
                <a:tab pos="228600" algn="l"/>
              </a:tabLst>
            </a:pPr>
            <a:r>
              <a:rPr lang="en-GB" b="1">
                <a:solidFill>
                  <a:srgbClr val="FFFF00"/>
                </a:solidFill>
              </a:rPr>
              <a:t>Scale:-</a:t>
            </a:r>
            <a:r>
              <a:rPr lang="en-GB" b="1">
                <a:solidFill>
                  <a:schemeClr val="bg1"/>
                </a:solidFill>
              </a:rPr>
              <a:t> </a:t>
            </a:r>
            <a:r>
              <a:rPr lang="en-GB">
                <a:solidFill>
                  <a:schemeClr val="bg1"/>
                </a:solidFill>
              </a:rPr>
              <a:t>This gives the area covered by a map. It is represented in a ratio for example, 1: 1000. This means that one unit on the map represents 1000 units on the ground. So 1cm on the map equals 1000cm or 100metres on the ground.</a:t>
            </a:r>
          </a:p>
          <a:p>
            <a:pPr>
              <a:tabLst>
                <a:tab pos="228600" algn="l"/>
              </a:tabLst>
            </a:pPr>
            <a:endParaRPr lang="en-AU">
              <a:solidFill>
                <a:schemeClr val="bg1"/>
              </a:solidFill>
            </a:endParaRPr>
          </a:p>
          <a:p>
            <a:pPr>
              <a:tabLst>
                <a:tab pos="228600" algn="l"/>
              </a:tabLst>
            </a:pPr>
            <a:r>
              <a:rPr lang="en-GB" b="1">
                <a:solidFill>
                  <a:srgbClr val="FFFF00"/>
                </a:solidFill>
              </a:rPr>
              <a:t>Grid Reference:-</a:t>
            </a:r>
            <a:r>
              <a:rPr lang="en-GB" b="1">
                <a:solidFill>
                  <a:schemeClr val="bg1"/>
                </a:solidFill>
              </a:rPr>
              <a:t> </a:t>
            </a:r>
            <a:r>
              <a:rPr lang="en-GB">
                <a:solidFill>
                  <a:schemeClr val="bg1"/>
                </a:solidFill>
              </a:rPr>
              <a:t>These are used to give accurate locations  of features on the map.</a:t>
            </a:r>
            <a:endParaRPr lang="en-AU">
              <a:solidFill>
                <a:schemeClr val="bg1"/>
              </a:solidFill>
            </a:endParaRPr>
          </a:p>
          <a:p>
            <a:pPr>
              <a:tabLst>
                <a:tab pos="228600" algn="l"/>
              </a:tabLst>
            </a:pPr>
            <a:r>
              <a:rPr lang="en-GB">
                <a:solidFill>
                  <a:schemeClr val="bg1"/>
                </a:solidFill>
              </a:rPr>
              <a:t>Vertical lines or numbers across the top or bottom of the page are given first, followed by horizontal lines or numbers down the side.</a:t>
            </a:r>
          </a:p>
        </p:txBody>
      </p:sp>
      <p:sp>
        <p:nvSpPr>
          <p:cNvPr id="23558" name="WordArt 6" descr="White marble"/>
          <p:cNvSpPr>
            <a:spLocks noChangeArrowheads="1" noChangeShapeType="1" noTextEdit="1"/>
          </p:cNvSpPr>
          <p:nvPr/>
        </p:nvSpPr>
        <p:spPr bwMode="auto">
          <a:xfrm>
            <a:off x="2268538" y="836613"/>
            <a:ext cx="4608512" cy="7207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AU" sz="3600" kern="10">
                <a:ln w="9525">
                  <a:round/>
                  <a:headEnd/>
                  <a:tailEnd/>
                </a:ln>
                <a:blipFill dpi="0" rotWithShape="0">
                  <a:blip r:embed="rId2"/>
                  <a:srcRect/>
                  <a:tile tx="0" ty="0" sx="100000" sy="100000" flip="none" algn="tl"/>
                </a:blipFill>
                <a:latin typeface="Arial Black"/>
              </a:rPr>
              <a:t>Map Reading</a:t>
            </a:r>
          </a:p>
        </p:txBody>
      </p:sp>
      <p:pic>
        <p:nvPicPr>
          <p:cNvPr id="23559" name="Picture 7"/>
          <p:cNvPicPr>
            <a:picLocks noChangeAspect="1" noChangeArrowheads="1"/>
          </p:cNvPicPr>
          <p:nvPr/>
        </p:nvPicPr>
        <p:blipFill>
          <a:blip r:embed="rId3"/>
          <a:srcRect/>
          <a:stretch>
            <a:fillRect/>
          </a:stretch>
        </p:blipFill>
        <p:spPr bwMode="auto">
          <a:xfrm>
            <a:off x="1476375" y="5124450"/>
            <a:ext cx="6191250" cy="17335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24581" name="Rectangle 5"/>
          <p:cNvSpPr>
            <a:spLocks noChangeArrowheads="1"/>
          </p:cNvSpPr>
          <p:nvPr/>
        </p:nvSpPr>
        <p:spPr bwMode="auto">
          <a:xfrm>
            <a:off x="395288" y="793750"/>
            <a:ext cx="8353425" cy="4881563"/>
          </a:xfrm>
          <a:prstGeom prst="rect">
            <a:avLst/>
          </a:prstGeom>
          <a:noFill/>
          <a:ln w="9525">
            <a:noFill/>
            <a:miter lim="800000"/>
            <a:headEnd/>
            <a:tailEnd/>
          </a:ln>
          <a:effectLst/>
        </p:spPr>
        <p:txBody>
          <a:bodyPr anchor="ctr">
            <a:spAutoFit/>
          </a:bodyPr>
          <a:lstStyle/>
          <a:p>
            <a:pPr algn="ctr">
              <a:tabLst>
                <a:tab pos="228600" algn="l"/>
              </a:tabLst>
            </a:pPr>
            <a:r>
              <a:rPr lang="en-GB" sz="2200" b="1">
                <a:solidFill>
                  <a:srgbClr val="FFFF00"/>
                </a:solidFill>
              </a:rPr>
              <a:t>Contour Lines</a:t>
            </a:r>
          </a:p>
          <a:p>
            <a:pPr>
              <a:tabLst>
                <a:tab pos="228600" algn="l"/>
              </a:tabLst>
            </a:pPr>
            <a:endParaRPr lang="en-GB" sz="2200">
              <a:solidFill>
                <a:schemeClr val="bg1"/>
              </a:solidFill>
            </a:endParaRPr>
          </a:p>
          <a:p>
            <a:pPr>
              <a:tabLst>
                <a:tab pos="228600" algn="l"/>
              </a:tabLst>
            </a:pPr>
            <a:r>
              <a:rPr lang="en-GB">
                <a:solidFill>
                  <a:schemeClr val="bg1"/>
                </a:solidFill>
              </a:rPr>
              <a:t>Contour lines are imaginary lines drawn on a map, joining all points of equal height above sea level.</a:t>
            </a:r>
            <a:endParaRPr lang="en-AU">
              <a:solidFill>
                <a:schemeClr val="bg1"/>
              </a:solidFill>
            </a:endParaRPr>
          </a:p>
          <a:p>
            <a:pPr>
              <a:tabLst>
                <a:tab pos="228600" algn="l"/>
              </a:tabLst>
            </a:pPr>
            <a:r>
              <a:rPr lang="en-GB">
                <a:solidFill>
                  <a:schemeClr val="bg1"/>
                </a:solidFill>
              </a:rPr>
              <a:t>The “</a:t>
            </a:r>
            <a:r>
              <a:rPr lang="en-GB" b="1">
                <a:solidFill>
                  <a:srgbClr val="FFFF00"/>
                </a:solidFill>
              </a:rPr>
              <a:t>Contour Interval</a:t>
            </a:r>
            <a:r>
              <a:rPr lang="en-GB">
                <a:solidFill>
                  <a:schemeClr val="bg1"/>
                </a:solidFill>
              </a:rPr>
              <a:t>” is the height in metres between each line.</a:t>
            </a:r>
            <a:endParaRPr lang="en-AU">
              <a:solidFill>
                <a:schemeClr val="bg1"/>
              </a:solidFill>
            </a:endParaRPr>
          </a:p>
          <a:p>
            <a:pPr>
              <a:tabLst>
                <a:tab pos="228600" algn="l"/>
              </a:tabLst>
            </a:pPr>
            <a:r>
              <a:rPr lang="en-GB">
                <a:solidFill>
                  <a:schemeClr val="bg1"/>
                </a:solidFill>
              </a:rPr>
              <a:t>Contour lines close together indicate</a:t>
            </a:r>
            <a:r>
              <a:rPr lang="en-GB" b="1">
                <a:solidFill>
                  <a:schemeClr val="bg1"/>
                </a:solidFill>
              </a:rPr>
              <a:t> Steep </a:t>
            </a:r>
            <a:r>
              <a:rPr lang="en-GB">
                <a:solidFill>
                  <a:schemeClr val="bg1"/>
                </a:solidFill>
              </a:rPr>
              <a:t>slopes</a:t>
            </a:r>
            <a:endParaRPr lang="en-AU">
              <a:solidFill>
                <a:schemeClr val="bg1"/>
              </a:solidFill>
            </a:endParaRPr>
          </a:p>
          <a:p>
            <a:pPr>
              <a:tabLst>
                <a:tab pos="228600" algn="l"/>
              </a:tabLst>
            </a:pPr>
            <a:r>
              <a:rPr lang="en-GB">
                <a:solidFill>
                  <a:schemeClr val="bg1"/>
                </a:solidFill>
              </a:rPr>
              <a:t>Contour lines far apart indicate </a:t>
            </a:r>
            <a:r>
              <a:rPr lang="en-GB" b="1">
                <a:solidFill>
                  <a:schemeClr val="bg1"/>
                </a:solidFill>
              </a:rPr>
              <a:t>Gentle </a:t>
            </a:r>
            <a:r>
              <a:rPr lang="en-GB">
                <a:solidFill>
                  <a:schemeClr val="bg1"/>
                </a:solidFill>
              </a:rPr>
              <a:t>slopes</a:t>
            </a:r>
            <a:endParaRPr lang="en-AU">
              <a:solidFill>
                <a:schemeClr val="bg1"/>
              </a:solidFill>
            </a:endParaRPr>
          </a:p>
          <a:p>
            <a:pPr>
              <a:tabLst>
                <a:tab pos="228600" algn="l"/>
              </a:tabLst>
            </a:pPr>
            <a:r>
              <a:rPr lang="en-GB">
                <a:solidFill>
                  <a:schemeClr val="bg1"/>
                </a:solidFill>
              </a:rPr>
              <a:t>Evenly spaced contour lines indicate </a:t>
            </a:r>
            <a:r>
              <a:rPr lang="en-GB" b="1">
                <a:solidFill>
                  <a:schemeClr val="bg1"/>
                </a:solidFill>
              </a:rPr>
              <a:t>Uniform </a:t>
            </a:r>
            <a:r>
              <a:rPr lang="en-GB">
                <a:solidFill>
                  <a:schemeClr val="bg1"/>
                </a:solidFill>
              </a:rPr>
              <a:t>slopes</a:t>
            </a:r>
            <a:endParaRPr lang="en-AU">
              <a:solidFill>
                <a:schemeClr val="bg1"/>
              </a:solidFill>
            </a:endParaRPr>
          </a:p>
          <a:p>
            <a:pPr>
              <a:tabLst>
                <a:tab pos="228600" algn="l"/>
              </a:tabLst>
            </a:pPr>
            <a:r>
              <a:rPr lang="en-GB">
                <a:solidFill>
                  <a:schemeClr val="bg1"/>
                </a:solidFill>
              </a:rPr>
              <a:t>Each topographical feature e.g. </a:t>
            </a:r>
            <a:r>
              <a:rPr lang="en-GB" b="1">
                <a:solidFill>
                  <a:srgbClr val="FFFF00"/>
                </a:solidFill>
              </a:rPr>
              <a:t>Knoll, Spur, Gully, and Saddle</a:t>
            </a:r>
            <a:r>
              <a:rPr lang="en-GB" b="1">
                <a:solidFill>
                  <a:schemeClr val="bg1"/>
                </a:solidFill>
              </a:rPr>
              <a:t>, </a:t>
            </a:r>
            <a:r>
              <a:rPr lang="en-GB">
                <a:solidFill>
                  <a:schemeClr val="bg1"/>
                </a:solidFill>
              </a:rPr>
              <a:t>has it’s own distinct contour pattern.</a:t>
            </a:r>
          </a:p>
          <a:p>
            <a:pPr>
              <a:tabLst>
                <a:tab pos="228600" algn="l"/>
              </a:tabLst>
            </a:pPr>
            <a:endParaRPr lang="en-AU">
              <a:solidFill>
                <a:schemeClr val="bg1"/>
              </a:solidFill>
            </a:endParaRPr>
          </a:p>
          <a:p>
            <a:pPr>
              <a:tabLst>
                <a:tab pos="228600" algn="l"/>
              </a:tabLst>
            </a:pPr>
            <a:r>
              <a:rPr lang="en-GB">
                <a:solidFill>
                  <a:schemeClr val="bg1"/>
                </a:solidFill>
              </a:rPr>
              <a:t>A </a:t>
            </a:r>
            <a:r>
              <a:rPr lang="en-GB" b="1">
                <a:solidFill>
                  <a:srgbClr val="FFFF00"/>
                </a:solidFill>
              </a:rPr>
              <a:t>saddle</a:t>
            </a:r>
            <a:r>
              <a:rPr lang="en-GB" b="1">
                <a:solidFill>
                  <a:schemeClr val="bg1"/>
                </a:solidFill>
              </a:rPr>
              <a:t> </a:t>
            </a:r>
            <a:r>
              <a:rPr lang="en-GB">
                <a:solidFill>
                  <a:schemeClr val="bg1"/>
                </a:solidFill>
              </a:rPr>
              <a:t>is the lowest point between two knolls</a:t>
            </a:r>
            <a:endParaRPr lang="en-AU">
              <a:solidFill>
                <a:schemeClr val="bg1"/>
              </a:solidFill>
            </a:endParaRPr>
          </a:p>
          <a:p>
            <a:pPr>
              <a:tabLst>
                <a:tab pos="228600" algn="l"/>
              </a:tabLst>
            </a:pPr>
            <a:r>
              <a:rPr lang="en-GB">
                <a:solidFill>
                  <a:schemeClr val="bg1"/>
                </a:solidFill>
              </a:rPr>
              <a:t>A </a:t>
            </a:r>
            <a:r>
              <a:rPr lang="en-GB" b="1">
                <a:solidFill>
                  <a:srgbClr val="FFFF00"/>
                </a:solidFill>
              </a:rPr>
              <a:t>Spur</a:t>
            </a:r>
            <a:r>
              <a:rPr lang="en-GB" b="1">
                <a:solidFill>
                  <a:schemeClr val="bg1"/>
                </a:solidFill>
              </a:rPr>
              <a:t> </a:t>
            </a:r>
            <a:r>
              <a:rPr lang="en-GB">
                <a:solidFill>
                  <a:schemeClr val="bg1"/>
                </a:solidFill>
              </a:rPr>
              <a:t>is the slope away from the knoll</a:t>
            </a:r>
            <a:endParaRPr lang="en-AU">
              <a:solidFill>
                <a:schemeClr val="bg1"/>
              </a:solidFill>
            </a:endParaRPr>
          </a:p>
          <a:p>
            <a:pPr>
              <a:tabLst>
                <a:tab pos="228600" algn="l"/>
              </a:tabLst>
            </a:pPr>
            <a:r>
              <a:rPr lang="en-GB">
                <a:solidFill>
                  <a:schemeClr val="bg1"/>
                </a:solidFill>
              </a:rPr>
              <a:t>A </a:t>
            </a:r>
            <a:r>
              <a:rPr lang="en-GB" b="1">
                <a:solidFill>
                  <a:srgbClr val="FFFF00"/>
                </a:solidFill>
              </a:rPr>
              <a:t>knoll </a:t>
            </a:r>
            <a:r>
              <a:rPr lang="en-GB">
                <a:solidFill>
                  <a:schemeClr val="bg1"/>
                </a:solidFill>
              </a:rPr>
              <a:t>is the highest point of the land</a:t>
            </a:r>
            <a:endParaRPr lang="en-AU">
              <a:solidFill>
                <a:schemeClr val="bg1"/>
              </a:solidFill>
            </a:endParaRPr>
          </a:p>
          <a:p>
            <a:pPr>
              <a:tabLst>
                <a:tab pos="228600" algn="l"/>
              </a:tabLst>
            </a:pPr>
            <a:r>
              <a:rPr lang="en-GB">
                <a:solidFill>
                  <a:schemeClr val="bg1"/>
                </a:solidFill>
              </a:rPr>
              <a:t>A </a:t>
            </a:r>
            <a:r>
              <a:rPr lang="en-GB" b="1">
                <a:solidFill>
                  <a:srgbClr val="FFFF00"/>
                </a:solidFill>
              </a:rPr>
              <a:t>Gully</a:t>
            </a:r>
            <a:r>
              <a:rPr lang="en-GB" b="1">
                <a:solidFill>
                  <a:schemeClr val="bg1"/>
                </a:solidFill>
              </a:rPr>
              <a:t> </a:t>
            </a:r>
            <a:r>
              <a:rPr lang="en-GB">
                <a:solidFill>
                  <a:schemeClr val="bg1"/>
                </a:solidFill>
              </a:rPr>
              <a:t>is the slope away from the spur. This</a:t>
            </a:r>
          </a:p>
          <a:p>
            <a:pPr>
              <a:tabLst>
                <a:tab pos="228600" algn="l"/>
              </a:tabLst>
            </a:pPr>
            <a:r>
              <a:rPr lang="en-GB">
                <a:solidFill>
                  <a:schemeClr val="bg1"/>
                </a:solidFill>
              </a:rPr>
              <a:t> usually leads to a river. If the ground rises on</a:t>
            </a:r>
          </a:p>
          <a:p>
            <a:pPr>
              <a:tabLst>
                <a:tab pos="228600" algn="l"/>
              </a:tabLst>
            </a:pPr>
            <a:r>
              <a:rPr lang="en-GB">
                <a:solidFill>
                  <a:schemeClr val="bg1"/>
                </a:solidFill>
              </a:rPr>
              <a:t> both sides of you, you are in a gully, </a:t>
            </a:r>
          </a:p>
        </p:txBody>
      </p:sp>
      <p:pic>
        <p:nvPicPr>
          <p:cNvPr id="24582" name="Picture 6"/>
          <p:cNvPicPr>
            <a:picLocks noChangeAspect="1" noChangeArrowheads="1"/>
          </p:cNvPicPr>
          <p:nvPr/>
        </p:nvPicPr>
        <p:blipFill>
          <a:blip r:embed="rId2"/>
          <a:srcRect/>
          <a:stretch>
            <a:fillRect/>
          </a:stretch>
        </p:blipFill>
        <p:spPr bwMode="auto">
          <a:xfrm>
            <a:off x="5651500" y="4076700"/>
            <a:ext cx="3184525" cy="253206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pic>
        <p:nvPicPr>
          <p:cNvPr id="25605" name="Picture 5"/>
          <p:cNvPicPr>
            <a:picLocks noChangeAspect="1" noChangeArrowheads="1"/>
          </p:cNvPicPr>
          <p:nvPr/>
        </p:nvPicPr>
        <p:blipFill>
          <a:blip r:embed="rId2"/>
          <a:srcRect/>
          <a:stretch>
            <a:fillRect/>
          </a:stretch>
        </p:blipFill>
        <p:spPr bwMode="auto">
          <a:xfrm>
            <a:off x="1835150" y="1484313"/>
            <a:ext cx="5270500" cy="3559175"/>
          </a:xfrm>
          <a:prstGeom prst="rect">
            <a:avLst/>
          </a:prstGeom>
          <a:noFill/>
          <a:ln w="9525">
            <a:noFill/>
            <a:miter lim="800000"/>
            <a:headEnd/>
            <a:tailEnd/>
          </a:ln>
          <a:effectLst/>
        </p:spPr>
      </p:pic>
      <p:sp>
        <p:nvSpPr>
          <p:cNvPr id="25606" name="Text Box 6"/>
          <p:cNvSpPr txBox="1">
            <a:spLocks noChangeArrowheads="1"/>
          </p:cNvSpPr>
          <p:nvPr/>
        </p:nvSpPr>
        <p:spPr bwMode="auto">
          <a:xfrm>
            <a:off x="2627313" y="5589588"/>
            <a:ext cx="3600450" cy="366712"/>
          </a:xfrm>
          <a:prstGeom prst="rect">
            <a:avLst/>
          </a:prstGeom>
          <a:noFill/>
          <a:ln w="9525">
            <a:noFill/>
            <a:miter lim="800000"/>
            <a:headEnd/>
            <a:tailEnd/>
          </a:ln>
          <a:effectLst/>
        </p:spPr>
        <p:txBody>
          <a:bodyPr>
            <a:spAutoFit/>
          </a:bodyPr>
          <a:lstStyle/>
          <a:p>
            <a:pPr algn="ctr">
              <a:spcBef>
                <a:spcPct val="50000"/>
              </a:spcBef>
            </a:pPr>
            <a:r>
              <a:rPr lang="en-AU" b="1">
                <a:solidFill>
                  <a:srgbClr val="996633"/>
                </a:solidFill>
              </a:rPr>
              <a:t>Contour Line Activity</a:t>
            </a:r>
          </a:p>
        </p:txBody>
      </p:sp>
      <p:pic>
        <p:nvPicPr>
          <p:cNvPr id="25607" name="Picture 7"/>
          <p:cNvPicPr>
            <a:picLocks noChangeAspect="1" noChangeArrowheads="1"/>
          </p:cNvPicPr>
          <p:nvPr/>
        </p:nvPicPr>
        <p:blipFill>
          <a:blip r:embed="rId3"/>
          <a:srcRect/>
          <a:stretch>
            <a:fillRect/>
          </a:stretch>
        </p:blipFill>
        <p:spPr bwMode="auto">
          <a:xfrm rot="-1185242">
            <a:off x="179388" y="4797425"/>
            <a:ext cx="1562100" cy="1828800"/>
          </a:xfrm>
          <a:prstGeom prst="rect">
            <a:avLst/>
          </a:prstGeom>
          <a:noFill/>
          <a:ln w="9525">
            <a:noFill/>
            <a:miter lim="800000"/>
            <a:headEnd/>
            <a:tailEnd/>
          </a:ln>
          <a:effectLst/>
        </p:spPr>
      </p:pic>
      <p:pic>
        <p:nvPicPr>
          <p:cNvPr id="25608" name="Picture 8"/>
          <p:cNvPicPr>
            <a:picLocks noChangeAspect="1" noChangeArrowheads="1"/>
          </p:cNvPicPr>
          <p:nvPr/>
        </p:nvPicPr>
        <p:blipFill>
          <a:blip r:embed="rId3"/>
          <a:srcRect/>
          <a:stretch>
            <a:fillRect/>
          </a:stretch>
        </p:blipFill>
        <p:spPr bwMode="auto">
          <a:xfrm rot="1219388">
            <a:off x="7308850" y="4797425"/>
            <a:ext cx="1562100" cy="18288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26629" name="Rectangle 5"/>
          <p:cNvSpPr>
            <a:spLocks noChangeArrowheads="1"/>
          </p:cNvSpPr>
          <p:nvPr/>
        </p:nvSpPr>
        <p:spPr bwMode="auto">
          <a:xfrm>
            <a:off x="468313" y="1916113"/>
            <a:ext cx="8066087" cy="2792412"/>
          </a:xfrm>
          <a:prstGeom prst="rect">
            <a:avLst/>
          </a:prstGeom>
          <a:noFill/>
          <a:ln w="9525">
            <a:noFill/>
            <a:miter lim="800000"/>
            <a:headEnd/>
            <a:tailEnd/>
          </a:ln>
          <a:effectLst/>
        </p:spPr>
        <p:txBody>
          <a:bodyPr bIns="0" anchor="ctr">
            <a:spAutoFit/>
          </a:bodyPr>
          <a:lstStyle/>
          <a:p>
            <a:pPr>
              <a:tabLst>
                <a:tab pos="228600" algn="l"/>
              </a:tabLst>
            </a:pPr>
            <a:r>
              <a:rPr lang="en-GB" b="1">
                <a:solidFill>
                  <a:srgbClr val="FFFF00"/>
                </a:solidFill>
              </a:rPr>
              <a:t>Grid Bearing</a:t>
            </a:r>
            <a:r>
              <a:rPr lang="en-GB" b="1">
                <a:solidFill>
                  <a:schemeClr val="bg1"/>
                </a:solidFill>
              </a:rPr>
              <a:t>; </a:t>
            </a:r>
            <a:r>
              <a:rPr lang="en-GB">
                <a:solidFill>
                  <a:schemeClr val="bg1"/>
                </a:solidFill>
              </a:rPr>
              <a:t>is the direction from one point </a:t>
            </a:r>
            <a:r>
              <a:rPr lang="en-GB" b="1">
                <a:solidFill>
                  <a:schemeClr val="bg1"/>
                </a:solidFill>
              </a:rPr>
              <a:t>on the map </a:t>
            </a:r>
            <a:r>
              <a:rPr lang="en-GB">
                <a:solidFill>
                  <a:schemeClr val="bg1"/>
                </a:solidFill>
              </a:rPr>
              <a:t>to another.</a:t>
            </a:r>
          </a:p>
          <a:p>
            <a:pPr>
              <a:tabLst>
                <a:tab pos="228600" algn="l"/>
              </a:tabLst>
            </a:pPr>
            <a:endParaRPr lang="en-AU">
              <a:solidFill>
                <a:schemeClr val="bg1"/>
              </a:solidFill>
            </a:endParaRPr>
          </a:p>
          <a:p>
            <a:pPr>
              <a:tabLst>
                <a:tab pos="228600" algn="l"/>
              </a:tabLst>
            </a:pPr>
            <a:r>
              <a:rPr lang="en-GB">
                <a:solidFill>
                  <a:schemeClr val="bg1"/>
                </a:solidFill>
              </a:rPr>
              <a:t>Place the compass on the map so the long edge of the compass touches the beginning and end destinations.</a:t>
            </a:r>
            <a:endParaRPr lang="en-AU">
              <a:solidFill>
                <a:schemeClr val="bg1"/>
              </a:solidFill>
            </a:endParaRPr>
          </a:p>
          <a:p>
            <a:pPr>
              <a:tabLst>
                <a:tab pos="228600" algn="l"/>
              </a:tabLst>
            </a:pPr>
            <a:r>
              <a:rPr lang="en-GB">
                <a:solidFill>
                  <a:schemeClr val="bg1"/>
                </a:solidFill>
              </a:rPr>
              <a:t>Turn the dial so that the </a:t>
            </a:r>
            <a:r>
              <a:rPr lang="en-GB" b="1">
                <a:solidFill>
                  <a:schemeClr val="bg1"/>
                </a:solidFill>
              </a:rPr>
              <a:t>Orienting Lines </a:t>
            </a:r>
            <a:r>
              <a:rPr lang="en-GB">
                <a:solidFill>
                  <a:schemeClr val="bg1"/>
                </a:solidFill>
              </a:rPr>
              <a:t>are parallel to the vertical grid lines on the map. </a:t>
            </a:r>
            <a:r>
              <a:rPr lang="en-GB" b="1">
                <a:solidFill>
                  <a:schemeClr val="bg1"/>
                </a:solidFill>
              </a:rPr>
              <a:t>North </a:t>
            </a:r>
            <a:r>
              <a:rPr lang="en-GB">
                <a:solidFill>
                  <a:schemeClr val="bg1"/>
                </a:solidFill>
              </a:rPr>
              <a:t>should be at the top of the page. (Not the compass)</a:t>
            </a:r>
            <a:endParaRPr lang="en-AU">
              <a:solidFill>
                <a:schemeClr val="bg1"/>
              </a:solidFill>
            </a:endParaRPr>
          </a:p>
          <a:p>
            <a:pPr>
              <a:tabLst>
                <a:tab pos="228600" algn="l"/>
              </a:tabLst>
            </a:pPr>
            <a:r>
              <a:rPr lang="en-GB">
                <a:solidFill>
                  <a:schemeClr val="bg1"/>
                </a:solidFill>
              </a:rPr>
              <a:t>Take the compass off and read the bearing over the </a:t>
            </a:r>
            <a:r>
              <a:rPr lang="en-GB" b="1">
                <a:solidFill>
                  <a:schemeClr val="bg1"/>
                </a:solidFill>
              </a:rPr>
              <a:t>Index Line. </a:t>
            </a:r>
            <a:r>
              <a:rPr lang="en-GB">
                <a:solidFill>
                  <a:schemeClr val="bg1"/>
                </a:solidFill>
              </a:rPr>
              <a:t>This is the </a:t>
            </a:r>
            <a:r>
              <a:rPr lang="en-GB" b="1">
                <a:solidFill>
                  <a:schemeClr val="bg1"/>
                </a:solidFill>
              </a:rPr>
              <a:t>Grid Bearing.</a:t>
            </a:r>
            <a:endParaRPr lang="en-AU">
              <a:solidFill>
                <a:schemeClr val="bg1"/>
              </a:solidFill>
            </a:endParaRPr>
          </a:p>
          <a:p>
            <a:pPr>
              <a:tabLst>
                <a:tab pos="228600" algn="l"/>
              </a:tabLst>
            </a:pPr>
            <a:r>
              <a:rPr lang="en-GB">
                <a:solidFill>
                  <a:schemeClr val="bg1"/>
                </a:solidFill>
              </a:rPr>
              <a:t>You need to convert this grid bearing into a magnetic bearing because of the differences between true and magnetic north.</a:t>
            </a:r>
            <a:endParaRPr lang="en-AU">
              <a:solidFill>
                <a:schemeClr val="bg1"/>
              </a:solidFill>
            </a:endParaRPr>
          </a:p>
        </p:txBody>
      </p:sp>
      <p:sp>
        <p:nvSpPr>
          <p:cNvPr id="26630" name="WordArt 6" descr="White marble"/>
          <p:cNvSpPr>
            <a:spLocks noChangeArrowheads="1" noChangeShapeType="1" noTextEdit="1"/>
          </p:cNvSpPr>
          <p:nvPr/>
        </p:nvSpPr>
        <p:spPr bwMode="auto">
          <a:xfrm>
            <a:off x="2484438" y="908050"/>
            <a:ext cx="4175125" cy="7207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AU" sz="3600" kern="10">
                <a:ln w="9525">
                  <a:round/>
                  <a:headEnd/>
                  <a:tailEnd/>
                </a:ln>
                <a:blipFill dpi="0" rotWithShape="0">
                  <a:blip r:embed="rId2"/>
                  <a:srcRect/>
                  <a:tile tx="0" ty="0" sx="100000" sy="100000" flip="none" algn="tl"/>
                </a:blipFill>
                <a:latin typeface="Arial Black"/>
              </a:rPr>
              <a:t>Grid Bearings</a:t>
            </a:r>
          </a:p>
        </p:txBody>
      </p:sp>
      <p:pic>
        <p:nvPicPr>
          <p:cNvPr id="26631" name="Picture 7"/>
          <p:cNvPicPr>
            <a:picLocks noChangeAspect="1" noChangeArrowheads="1"/>
          </p:cNvPicPr>
          <p:nvPr/>
        </p:nvPicPr>
        <p:blipFill>
          <a:blip r:embed="rId3"/>
          <a:srcRect/>
          <a:stretch>
            <a:fillRect/>
          </a:stretch>
        </p:blipFill>
        <p:spPr bwMode="auto">
          <a:xfrm>
            <a:off x="2987675" y="4941888"/>
            <a:ext cx="2733675" cy="1608137"/>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27654" name="Rectangle 6"/>
          <p:cNvSpPr>
            <a:spLocks noChangeArrowheads="1"/>
          </p:cNvSpPr>
          <p:nvPr/>
        </p:nvSpPr>
        <p:spPr bwMode="auto">
          <a:xfrm>
            <a:off x="539750" y="908050"/>
            <a:ext cx="8353425" cy="5997575"/>
          </a:xfrm>
          <a:prstGeom prst="rect">
            <a:avLst/>
          </a:prstGeom>
          <a:noFill/>
          <a:ln w="9525">
            <a:noFill/>
            <a:miter lim="800000"/>
            <a:headEnd/>
            <a:tailEnd/>
          </a:ln>
          <a:effectLst/>
        </p:spPr>
        <p:txBody>
          <a:bodyPr>
            <a:spAutoFit/>
          </a:bodyPr>
          <a:lstStyle/>
          <a:p>
            <a:r>
              <a:rPr lang="en-GB" b="1">
                <a:solidFill>
                  <a:srgbClr val="FFFF00"/>
                </a:solidFill>
              </a:rPr>
              <a:t>MAP TO LAND CONVERSION</a:t>
            </a:r>
          </a:p>
          <a:p>
            <a:r>
              <a:rPr lang="en-GB">
                <a:solidFill>
                  <a:schemeClr val="bg1"/>
                </a:solidFill>
              </a:rPr>
              <a:t>Find the required grid bearing</a:t>
            </a:r>
            <a:endParaRPr lang="en-AU">
              <a:solidFill>
                <a:schemeClr val="bg1"/>
              </a:solidFill>
            </a:endParaRPr>
          </a:p>
          <a:p>
            <a:r>
              <a:rPr lang="en-GB">
                <a:solidFill>
                  <a:schemeClr val="bg1"/>
                </a:solidFill>
              </a:rPr>
              <a:t>Take </a:t>
            </a:r>
            <a:r>
              <a:rPr lang="en-GB">
                <a:solidFill>
                  <a:srgbClr val="FFFF00"/>
                </a:solidFill>
              </a:rPr>
              <a:t>11 degrees</a:t>
            </a:r>
            <a:r>
              <a:rPr lang="en-GB">
                <a:solidFill>
                  <a:schemeClr val="bg1"/>
                </a:solidFill>
              </a:rPr>
              <a:t> </a:t>
            </a:r>
            <a:r>
              <a:rPr lang="en-GB" b="1">
                <a:solidFill>
                  <a:srgbClr val="FFFF00"/>
                </a:solidFill>
              </a:rPr>
              <a:t>OFF</a:t>
            </a:r>
            <a:r>
              <a:rPr lang="en-GB" b="1">
                <a:solidFill>
                  <a:schemeClr val="bg1"/>
                </a:solidFill>
              </a:rPr>
              <a:t> </a:t>
            </a:r>
            <a:r>
              <a:rPr lang="en-GB">
                <a:solidFill>
                  <a:schemeClr val="bg1"/>
                </a:solidFill>
              </a:rPr>
              <a:t>the grid bearing. I.e. 61 now becomes 50 (so turn the dial to take off the 11 degrees)</a:t>
            </a:r>
            <a:endParaRPr lang="en-AU">
              <a:solidFill>
                <a:schemeClr val="bg1"/>
              </a:solidFill>
            </a:endParaRPr>
          </a:p>
          <a:p>
            <a:r>
              <a:rPr lang="en-GB">
                <a:solidFill>
                  <a:schemeClr val="bg1"/>
                </a:solidFill>
              </a:rPr>
              <a:t>Take the compass off the map and hold the compass correctly. (Direction arrow facing forwards)</a:t>
            </a:r>
            <a:endParaRPr lang="en-AU">
              <a:solidFill>
                <a:schemeClr val="bg1"/>
              </a:solidFill>
            </a:endParaRPr>
          </a:p>
          <a:p>
            <a:r>
              <a:rPr lang="en-GB">
                <a:solidFill>
                  <a:schemeClr val="bg1"/>
                </a:solidFill>
              </a:rPr>
              <a:t>Turn your body until the needles on the compass line up</a:t>
            </a:r>
            <a:endParaRPr lang="en-AU">
              <a:solidFill>
                <a:schemeClr val="bg1"/>
              </a:solidFill>
            </a:endParaRPr>
          </a:p>
          <a:p>
            <a:r>
              <a:rPr lang="en-GB">
                <a:solidFill>
                  <a:schemeClr val="bg1"/>
                </a:solidFill>
              </a:rPr>
              <a:t>You are now facing the destination or feature on which you took your grid bearing.</a:t>
            </a:r>
          </a:p>
          <a:p>
            <a:endParaRPr lang="en-AU">
              <a:solidFill>
                <a:schemeClr val="bg1"/>
              </a:solidFill>
            </a:endParaRPr>
          </a:p>
          <a:p>
            <a:r>
              <a:rPr lang="en-GB" b="1">
                <a:solidFill>
                  <a:srgbClr val="FFFF00"/>
                </a:solidFill>
              </a:rPr>
              <a:t>LAND TO MAP CONVERSION</a:t>
            </a:r>
          </a:p>
          <a:p>
            <a:r>
              <a:rPr lang="en-GB">
                <a:solidFill>
                  <a:schemeClr val="bg1"/>
                </a:solidFill>
              </a:rPr>
              <a:t>Take a magnetic bearing (normal bearing)</a:t>
            </a:r>
            <a:endParaRPr lang="en-AU">
              <a:solidFill>
                <a:schemeClr val="bg1"/>
              </a:solidFill>
            </a:endParaRPr>
          </a:p>
          <a:p>
            <a:r>
              <a:rPr lang="en-GB" b="1">
                <a:solidFill>
                  <a:srgbClr val="FFFF00"/>
                </a:solidFill>
              </a:rPr>
              <a:t>ADD </a:t>
            </a:r>
            <a:r>
              <a:rPr lang="en-GB">
                <a:solidFill>
                  <a:srgbClr val="FFFF00"/>
                </a:solidFill>
              </a:rPr>
              <a:t>11 degrees</a:t>
            </a:r>
            <a:r>
              <a:rPr lang="en-GB">
                <a:solidFill>
                  <a:schemeClr val="bg1"/>
                </a:solidFill>
              </a:rPr>
              <a:t> to the magnetic bearing. So 61 now becomes 72</a:t>
            </a:r>
            <a:endParaRPr lang="en-AU">
              <a:solidFill>
                <a:schemeClr val="bg1"/>
              </a:solidFill>
            </a:endParaRPr>
          </a:p>
          <a:p>
            <a:r>
              <a:rPr lang="en-GB">
                <a:solidFill>
                  <a:schemeClr val="bg1"/>
                </a:solidFill>
              </a:rPr>
              <a:t>Place the bottom left corner of the compass on the point of the map where you are.</a:t>
            </a:r>
            <a:endParaRPr lang="en-AU">
              <a:solidFill>
                <a:schemeClr val="bg1"/>
              </a:solidFill>
            </a:endParaRPr>
          </a:p>
          <a:p>
            <a:r>
              <a:rPr lang="en-GB">
                <a:solidFill>
                  <a:schemeClr val="bg1"/>
                </a:solidFill>
              </a:rPr>
              <a:t>Keeping the corner on that point, rotate the whole compass (not the dial) until the </a:t>
            </a:r>
            <a:r>
              <a:rPr lang="en-GB" b="1">
                <a:solidFill>
                  <a:schemeClr val="bg1"/>
                </a:solidFill>
              </a:rPr>
              <a:t>Orienting Lines </a:t>
            </a:r>
            <a:r>
              <a:rPr lang="en-GB">
                <a:solidFill>
                  <a:schemeClr val="bg1"/>
                </a:solidFill>
              </a:rPr>
              <a:t>are parallel to the vertical grid lines on the map. So </a:t>
            </a:r>
            <a:r>
              <a:rPr lang="en-GB" b="1">
                <a:solidFill>
                  <a:schemeClr val="bg1"/>
                </a:solidFill>
              </a:rPr>
              <a:t>North </a:t>
            </a:r>
            <a:r>
              <a:rPr lang="en-GB">
                <a:solidFill>
                  <a:schemeClr val="bg1"/>
                </a:solidFill>
              </a:rPr>
              <a:t>points to the top of the map</a:t>
            </a:r>
            <a:endParaRPr lang="en-AU">
              <a:solidFill>
                <a:schemeClr val="bg1"/>
              </a:solidFill>
            </a:endParaRPr>
          </a:p>
          <a:p>
            <a:r>
              <a:rPr lang="en-GB">
                <a:solidFill>
                  <a:schemeClr val="bg1"/>
                </a:solidFill>
              </a:rPr>
              <a:t>The long edge of the compass will pass through the feature from which the initial magnetic bearing was taken.</a:t>
            </a:r>
            <a:endParaRPr lang="en-AU">
              <a:solidFill>
                <a:schemeClr val="bg1"/>
              </a:solidFill>
            </a:endParaRPr>
          </a:p>
          <a:p>
            <a:pPr eaLnBrk="0" hangingPunct="0">
              <a:spcBef>
                <a:spcPct val="50000"/>
              </a:spcBef>
            </a:pPr>
            <a:endParaRPr lang="en-AU">
              <a:solidFill>
                <a:schemeClr val="bg1"/>
              </a:solidFill>
            </a:endParaRPr>
          </a:p>
        </p:txBody>
      </p:sp>
      <p:pic>
        <p:nvPicPr>
          <p:cNvPr id="27655" name="Picture 7"/>
          <p:cNvPicPr>
            <a:picLocks noChangeAspect="1" noChangeArrowheads="1"/>
          </p:cNvPicPr>
          <p:nvPr/>
        </p:nvPicPr>
        <p:blipFill>
          <a:blip r:embed="rId2"/>
          <a:srcRect/>
          <a:stretch>
            <a:fillRect/>
          </a:stretch>
        </p:blipFill>
        <p:spPr bwMode="auto">
          <a:xfrm rot="-887650">
            <a:off x="7092950" y="188913"/>
            <a:ext cx="1092200" cy="1279525"/>
          </a:xfrm>
          <a:prstGeom prst="rect">
            <a:avLst/>
          </a:prstGeom>
          <a:noFill/>
          <a:ln w="9525">
            <a:noFill/>
            <a:miter lim="800000"/>
            <a:headEnd/>
            <a:tailEnd/>
          </a:ln>
          <a:effectLst/>
        </p:spPr>
      </p:pic>
      <p:pic>
        <p:nvPicPr>
          <p:cNvPr id="27656" name="Picture 8"/>
          <p:cNvPicPr>
            <a:picLocks noChangeAspect="1" noChangeArrowheads="1"/>
          </p:cNvPicPr>
          <p:nvPr/>
        </p:nvPicPr>
        <p:blipFill>
          <a:blip r:embed="rId2"/>
          <a:srcRect/>
          <a:stretch>
            <a:fillRect/>
          </a:stretch>
        </p:blipFill>
        <p:spPr bwMode="auto">
          <a:xfrm rot="2076046">
            <a:off x="7740650" y="260350"/>
            <a:ext cx="1069975" cy="125253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a:srcRect/>
          <a:stretch>
            <a:fillRect/>
          </a:stretch>
        </p:blipFill>
        <p:spPr bwMode="auto">
          <a:xfrm>
            <a:off x="2339975" y="1196975"/>
            <a:ext cx="4633913" cy="4859338"/>
          </a:xfrm>
          <a:prstGeom prst="rect">
            <a:avLst/>
          </a:prstGeom>
          <a:noFill/>
          <a:ln w="9525">
            <a:noFill/>
            <a:miter lim="800000"/>
            <a:headEnd/>
            <a:tailEnd/>
          </a:ln>
          <a:effectLst/>
        </p:spPr>
      </p:pic>
      <p:sp>
        <p:nvSpPr>
          <p:cNvPr id="28677" name="WordArt 5"/>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pic>
        <p:nvPicPr>
          <p:cNvPr id="29701" name="Picture 5"/>
          <p:cNvPicPr>
            <a:picLocks noChangeAspect="1" noChangeArrowheads="1"/>
          </p:cNvPicPr>
          <p:nvPr/>
        </p:nvPicPr>
        <p:blipFill>
          <a:blip r:embed="rId2"/>
          <a:srcRect/>
          <a:stretch>
            <a:fillRect/>
          </a:stretch>
        </p:blipFill>
        <p:spPr bwMode="auto">
          <a:xfrm>
            <a:off x="2411413" y="1196975"/>
            <a:ext cx="4481512" cy="4686300"/>
          </a:xfrm>
          <a:prstGeom prst="rect">
            <a:avLst/>
          </a:prstGeom>
          <a:noFill/>
          <a:ln w="9525">
            <a:noFill/>
            <a:miter lim="800000"/>
            <a:headEnd/>
            <a:tailEnd/>
          </a:ln>
          <a:effectLst/>
        </p:spPr>
      </p:pic>
      <p:sp>
        <p:nvSpPr>
          <p:cNvPr id="29702" name="Text Box 6"/>
          <p:cNvSpPr txBox="1">
            <a:spLocks noChangeArrowheads="1"/>
          </p:cNvSpPr>
          <p:nvPr/>
        </p:nvSpPr>
        <p:spPr bwMode="auto">
          <a:xfrm>
            <a:off x="323850" y="3068638"/>
            <a:ext cx="1871663" cy="366712"/>
          </a:xfrm>
          <a:prstGeom prst="rect">
            <a:avLst/>
          </a:prstGeom>
          <a:noFill/>
          <a:ln w="9525">
            <a:noFill/>
            <a:miter lim="800000"/>
            <a:headEnd/>
            <a:tailEnd/>
          </a:ln>
          <a:effectLst/>
        </p:spPr>
        <p:txBody>
          <a:bodyPr>
            <a:spAutoFit/>
          </a:bodyPr>
          <a:lstStyle/>
          <a:p>
            <a:pPr>
              <a:spcBef>
                <a:spcPct val="50000"/>
              </a:spcBef>
            </a:pPr>
            <a:r>
              <a:rPr lang="en-AU">
                <a:solidFill>
                  <a:schemeClr val="bg1"/>
                </a:solidFill>
              </a:rPr>
              <a:t>Text Page: 444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30725" name="Rectangle 5"/>
          <p:cNvSpPr>
            <a:spLocks noChangeArrowheads="1"/>
          </p:cNvSpPr>
          <p:nvPr/>
        </p:nvSpPr>
        <p:spPr bwMode="auto">
          <a:xfrm>
            <a:off x="468313" y="1125538"/>
            <a:ext cx="7991475" cy="1739900"/>
          </a:xfrm>
          <a:prstGeom prst="rect">
            <a:avLst/>
          </a:prstGeom>
          <a:noFill/>
          <a:ln w="9525">
            <a:noFill/>
            <a:miter lim="800000"/>
            <a:headEnd/>
            <a:tailEnd/>
          </a:ln>
          <a:effectLst/>
        </p:spPr>
        <p:txBody>
          <a:bodyPr>
            <a:spAutoFit/>
          </a:bodyPr>
          <a:lstStyle/>
          <a:p>
            <a:r>
              <a:rPr lang="en-AU" b="1">
                <a:solidFill>
                  <a:srgbClr val="FFFF00"/>
                </a:solidFill>
              </a:rPr>
              <a:t>Magnetic north</a:t>
            </a:r>
            <a:r>
              <a:rPr lang="en-AU" b="1">
                <a:solidFill>
                  <a:schemeClr val="bg1"/>
                </a:solidFill>
              </a:rPr>
              <a:t> </a:t>
            </a:r>
            <a:r>
              <a:rPr lang="en-AU">
                <a:solidFill>
                  <a:schemeClr val="bg1"/>
                </a:solidFill>
              </a:rPr>
              <a:t>is in the direction of the North Pole and changes slightly every year. A compass needle will point towards magnetic north.</a:t>
            </a:r>
          </a:p>
          <a:p>
            <a:endParaRPr lang="en-AU">
              <a:solidFill>
                <a:schemeClr val="bg1"/>
              </a:solidFill>
            </a:endParaRPr>
          </a:p>
          <a:p>
            <a:r>
              <a:rPr lang="en-AU" b="1">
                <a:solidFill>
                  <a:srgbClr val="FFFF00"/>
                </a:solidFill>
              </a:rPr>
              <a:t>True north</a:t>
            </a:r>
            <a:r>
              <a:rPr lang="en-AU" b="1">
                <a:solidFill>
                  <a:schemeClr val="bg1"/>
                </a:solidFill>
              </a:rPr>
              <a:t> </a:t>
            </a:r>
            <a:r>
              <a:rPr lang="en-AU">
                <a:solidFill>
                  <a:schemeClr val="bg1"/>
                </a:solidFill>
              </a:rPr>
              <a:t>is the direction of the North Pole.</a:t>
            </a:r>
          </a:p>
          <a:p>
            <a:endParaRPr lang="en-AU">
              <a:solidFill>
                <a:schemeClr val="bg1"/>
              </a:solidFill>
            </a:endParaRPr>
          </a:p>
          <a:p>
            <a:r>
              <a:rPr lang="en-AU" b="1">
                <a:solidFill>
                  <a:srgbClr val="FFFF00"/>
                </a:solidFill>
              </a:rPr>
              <a:t>Grid north</a:t>
            </a:r>
            <a:r>
              <a:rPr lang="en-AU" b="1">
                <a:solidFill>
                  <a:schemeClr val="bg1"/>
                </a:solidFill>
              </a:rPr>
              <a:t> </a:t>
            </a:r>
            <a:r>
              <a:rPr lang="en-AU">
                <a:solidFill>
                  <a:schemeClr val="bg1"/>
                </a:solidFill>
              </a:rPr>
              <a:t>is the top of the map. It is usually the same as true north.</a:t>
            </a:r>
          </a:p>
        </p:txBody>
      </p:sp>
      <p:sp>
        <p:nvSpPr>
          <p:cNvPr id="30726" name="Rectangle 6"/>
          <p:cNvSpPr>
            <a:spLocks noChangeArrowheads="1"/>
          </p:cNvSpPr>
          <p:nvPr/>
        </p:nvSpPr>
        <p:spPr bwMode="auto">
          <a:xfrm>
            <a:off x="323850" y="2997200"/>
            <a:ext cx="8280400" cy="2838450"/>
          </a:xfrm>
          <a:prstGeom prst="rect">
            <a:avLst/>
          </a:prstGeom>
          <a:noFill/>
          <a:ln w="9525">
            <a:noFill/>
            <a:miter lim="800000"/>
            <a:headEnd/>
            <a:tailEnd/>
          </a:ln>
          <a:effectLst/>
        </p:spPr>
        <p:txBody>
          <a:bodyPr>
            <a:spAutoFit/>
          </a:bodyPr>
          <a:lstStyle/>
          <a:p>
            <a:pPr algn="ctr"/>
            <a:r>
              <a:rPr lang="en-AU" b="1" i="1">
                <a:solidFill>
                  <a:srgbClr val="FFFF00"/>
                </a:solidFill>
              </a:rPr>
              <a:t>Natural navigation</a:t>
            </a:r>
          </a:p>
          <a:p>
            <a:r>
              <a:rPr lang="en-AU">
                <a:solidFill>
                  <a:schemeClr val="bg1"/>
                </a:solidFill>
              </a:rPr>
              <a:t>In addition to the map and compass, it is possible to navigate by using the sun,</a:t>
            </a:r>
          </a:p>
          <a:p>
            <a:r>
              <a:rPr lang="en-AU">
                <a:solidFill>
                  <a:schemeClr val="bg1"/>
                </a:solidFill>
              </a:rPr>
              <a:t>moon and stars to assess location and direction.</a:t>
            </a:r>
          </a:p>
          <a:p>
            <a:r>
              <a:rPr lang="en-AU">
                <a:solidFill>
                  <a:srgbClr val="FFFF00"/>
                </a:solidFill>
              </a:rPr>
              <a:t>Navigation by the sun</a:t>
            </a:r>
          </a:p>
          <a:p>
            <a:r>
              <a:rPr lang="en-AU">
                <a:solidFill>
                  <a:schemeClr val="bg1"/>
                </a:solidFill>
              </a:rPr>
              <a:t>In the southern hemisphere the sun will always appear in the northern sky. In</a:t>
            </a:r>
          </a:p>
          <a:p>
            <a:r>
              <a:rPr lang="en-AU">
                <a:solidFill>
                  <a:schemeClr val="bg1"/>
                </a:solidFill>
              </a:rPr>
              <a:t>summer the position of the sun at midday will be much higher in the sky than</a:t>
            </a:r>
          </a:p>
          <a:p>
            <a:r>
              <a:rPr lang="en-AU">
                <a:solidFill>
                  <a:schemeClr val="bg1"/>
                </a:solidFill>
              </a:rPr>
              <a:t>in winter; however, it will still appear in a northerly direction. Appreciating</a:t>
            </a:r>
          </a:p>
          <a:p>
            <a:r>
              <a:rPr lang="en-AU">
                <a:solidFill>
                  <a:schemeClr val="bg1"/>
                </a:solidFill>
              </a:rPr>
              <a:t>this, plus the fact that the sun always rises in the east and sets in the western</a:t>
            </a:r>
          </a:p>
          <a:p>
            <a:r>
              <a:rPr lang="en-AU">
                <a:solidFill>
                  <a:schemeClr val="bg1"/>
                </a:solidFill>
              </a:rPr>
              <a:t>sky, can give broad direction. The sun can also be used to determine direction</a:t>
            </a:r>
          </a:p>
          <a:p>
            <a:r>
              <a:rPr lang="en-AU">
                <a:solidFill>
                  <a:schemeClr val="bg1"/>
                </a:solidFill>
              </a:rPr>
              <a:t>if a shadow stick is used to map the movement during the day.</a:t>
            </a:r>
          </a:p>
        </p:txBody>
      </p:sp>
      <p:pic>
        <p:nvPicPr>
          <p:cNvPr id="30727" name="Picture 7"/>
          <p:cNvPicPr>
            <a:picLocks noChangeAspect="1" noChangeArrowheads="1"/>
          </p:cNvPicPr>
          <p:nvPr/>
        </p:nvPicPr>
        <p:blipFill>
          <a:blip r:embed="rId2"/>
          <a:srcRect/>
          <a:stretch>
            <a:fillRect/>
          </a:stretch>
        </p:blipFill>
        <p:spPr bwMode="auto">
          <a:xfrm>
            <a:off x="8039100" y="188913"/>
            <a:ext cx="1104900" cy="1568450"/>
          </a:xfrm>
          <a:prstGeom prst="rect">
            <a:avLst/>
          </a:prstGeom>
          <a:noFill/>
          <a:ln w="9525">
            <a:noFill/>
            <a:miter lim="800000"/>
            <a:headEnd/>
            <a:tailEnd/>
          </a:ln>
          <a:effectLst/>
        </p:spPr>
      </p:pic>
      <p:pic>
        <p:nvPicPr>
          <p:cNvPr id="30728" name="Picture 8"/>
          <p:cNvPicPr>
            <a:picLocks noChangeAspect="1" noChangeArrowheads="1"/>
          </p:cNvPicPr>
          <p:nvPr/>
        </p:nvPicPr>
        <p:blipFill>
          <a:blip r:embed="rId3"/>
          <a:srcRect/>
          <a:stretch>
            <a:fillRect/>
          </a:stretch>
        </p:blipFill>
        <p:spPr bwMode="auto">
          <a:xfrm>
            <a:off x="2987675" y="6021388"/>
            <a:ext cx="3024188" cy="642937"/>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2124075" y="1989138"/>
            <a:ext cx="4400550" cy="2906712"/>
          </a:xfrm>
          <a:prstGeom prst="rect">
            <a:avLst/>
          </a:prstGeom>
          <a:noFill/>
          <a:ln w="9525">
            <a:noFill/>
            <a:miter lim="800000"/>
            <a:headEnd/>
            <a:tailEnd/>
          </a:ln>
          <a:effectLst/>
        </p:spPr>
      </p:pic>
      <p:sp>
        <p:nvSpPr>
          <p:cNvPr id="3077" name="WordArt 5"/>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3078" name="Text Box 6"/>
          <p:cNvSpPr txBox="1">
            <a:spLocks noChangeArrowheads="1"/>
          </p:cNvSpPr>
          <p:nvPr/>
        </p:nvSpPr>
        <p:spPr bwMode="auto">
          <a:xfrm>
            <a:off x="2700338" y="5084763"/>
            <a:ext cx="3384550" cy="641350"/>
          </a:xfrm>
          <a:prstGeom prst="rect">
            <a:avLst/>
          </a:prstGeom>
          <a:noFill/>
          <a:ln w="9525">
            <a:noFill/>
            <a:miter lim="800000"/>
            <a:headEnd/>
            <a:tailEnd/>
          </a:ln>
          <a:effectLst/>
        </p:spPr>
        <p:txBody>
          <a:bodyPr>
            <a:spAutoFit/>
          </a:bodyPr>
          <a:lstStyle/>
          <a:p>
            <a:pPr algn="ctr">
              <a:spcBef>
                <a:spcPct val="50000"/>
              </a:spcBef>
            </a:pPr>
            <a:r>
              <a:rPr lang="en-AU" b="1">
                <a:solidFill>
                  <a:srgbClr val="996633"/>
                </a:solidFill>
              </a:rPr>
              <a:t>Benefits of outdoor recreation worksheet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31749" name="Rectangle 5"/>
          <p:cNvSpPr>
            <a:spLocks noChangeArrowheads="1"/>
          </p:cNvSpPr>
          <p:nvPr/>
        </p:nvSpPr>
        <p:spPr bwMode="auto">
          <a:xfrm>
            <a:off x="539750" y="981075"/>
            <a:ext cx="8064500" cy="915988"/>
          </a:xfrm>
          <a:prstGeom prst="rect">
            <a:avLst/>
          </a:prstGeom>
          <a:noFill/>
          <a:ln w="9525">
            <a:noFill/>
            <a:miter lim="800000"/>
            <a:headEnd/>
            <a:tailEnd/>
          </a:ln>
          <a:effectLst/>
        </p:spPr>
        <p:txBody>
          <a:bodyPr>
            <a:spAutoFit/>
          </a:bodyPr>
          <a:lstStyle/>
          <a:p>
            <a:r>
              <a:rPr lang="en-AU">
                <a:solidFill>
                  <a:srgbClr val="FFFF00"/>
                </a:solidFill>
              </a:rPr>
              <a:t>Navigation by the stars</a:t>
            </a:r>
          </a:p>
          <a:p>
            <a:r>
              <a:rPr lang="en-AU">
                <a:solidFill>
                  <a:schemeClr val="bg1"/>
                </a:solidFill>
              </a:rPr>
              <a:t>The most useful stars for direction in the southern hemisphere are</a:t>
            </a:r>
          </a:p>
          <a:p>
            <a:r>
              <a:rPr lang="en-AU">
                <a:solidFill>
                  <a:schemeClr val="bg1"/>
                </a:solidFill>
              </a:rPr>
              <a:t> the Southern Cross and the Pointers</a:t>
            </a:r>
          </a:p>
        </p:txBody>
      </p:sp>
      <p:pic>
        <p:nvPicPr>
          <p:cNvPr id="31750" name="Picture 6"/>
          <p:cNvPicPr>
            <a:picLocks noChangeAspect="1" noChangeArrowheads="1"/>
          </p:cNvPicPr>
          <p:nvPr/>
        </p:nvPicPr>
        <p:blipFill>
          <a:blip r:embed="rId2"/>
          <a:srcRect/>
          <a:stretch>
            <a:fillRect/>
          </a:stretch>
        </p:blipFill>
        <p:spPr bwMode="auto">
          <a:xfrm>
            <a:off x="1476375" y="2060575"/>
            <a:ext cx="5575300" cy="2738438"/>
          </a:xfrm>
          <a:prstGeom prst="rect">
            <a:avLst/>
          </a:prstGeom>
          <a:noFill/>
          <a:ln w="9525">
            <a:noFill/>
            <a:miter lim="800000"/>
            <a:headEnd/>
            <a:tailEnd/>
          </a:ln>
          <a:effectLst/>
        </p:spPr>
      </p:pic>
      <p:sp>
        <p:nvSpPr>
          <p:cNvPr id="31751" name="Rectangle 7"/>
          <p:cNvSpPr>
            <a:spLocks noChangeArrowheads="1"/>
          </p:cNvSpPr>
          <p:nvPr/>
        </p:nvSpPr>
        <p:spPr bwMode="auto">
          <a:xfrm>
            <a:off x="323850" y="4941888"/>
            <a:ext cx="8569325" cy="1739900"/>
          </a:xfrm>
          <a:prstGeom prst="rect">
            <a:avLst/>
          </a:prstGeom>
          <a:noFill/>
          <a:ln w="9525">
            <a:noFill/>
            <a:miter lim="800000"/>
            <a:headEnd/>
            <a:tailEnd/>
          </a:ln>
          <a:effectLst/>
        </p:spPr>
        <p:txBody>
          <a:bodyPr>
            <a:spAutoFit/>
          </a:bodyPr>
          <a:lstStyle/>
          <a:p>
            <a:r>
              <a:rPr lang="en-AU">
                <a:solidFill>
                  <a:srgbClr val="FFFF00"/>
                </a:solidFill>
              </a:rPr>
              <a:t>To find south:</a:t>
            </a:r>
          </a:p>
          <a:p>
            <a:r>
              <a:rPr lang="en-AU">
                <a:solidFill>
                  <a:schemeClr val="bg1"/>
                </a:solidFill>
              </a:rPr>
              <a:t>• draw a line between the long axis of the Southern Cross</a:t>
            </a:r>
          </a:p>
          <a:p>
            <a:r>
              <a:rPr lang="en-AU">
                <a:solidFill>
                  <a:schemeClr val="bg1"/>
                </a:solidFill>
              </a:rPr>
              <a:t>• imagine a vertical line between the Pointers. Bisect the line and </a:t>
            </a:r>
          </a:p>
          <a:p>
            <a:r>
              <a:rPr lang="en-AU">
                <a:solidFill>
                  <a:schemeClr val="bg1"/>
                </a:solidFill>
              </a:rPr>
              <a:t>continue untilthe line meets an imaginary extension from the Pointers.</a:t>
            </a:r>
          </a:p>
          <a:p>
            <a:r>
              <a:rPr lang="en-AU">
                <a:solidFill>
                  <a:schemeClr val="bg1"/>
                </a:solidFill>
              </a:rPr>
              <a:t>• at the point at which they meet, drop an imaginary line to the horizon,</a:t>
            </a:r>
          </a:p>
          <a:p>
            <a:r>
              <a:rPr lang="en-AU">
                <a:solidFill>
                  <a:schemeClr val="bg1"/>
                </a:solidFill>
              </a:rPr>
              <a:t> which willindicate south.</a:t>
            </a:r>
          </a:p>
        </p:txBody>
      </p:sp>
      <p:pic>
        <p:nvPicPr>
          <p:cNvPr id="31752" name="Picture 8"/>
          <p:cNvPicPr>
            <a:picLocks noChangeAspect="1" noChangeArrowheads="1"/>
          </p:cNvPicPr>
          <p:nvPr/>
        </p:nvPicPr>
        <p:blipFill>
          <a:blip r:embed="rId3"/>
          <a:srcRect/>
          <a:stretch>
            <a:fillRect/>
          </a:stretch>
        </p:blipFill>
        <p:spPr bwMode="auto">
          <a:xfrm>
            <a:off x="7667625" y="260350"/>
            <a:ext cx="1276350" cy="6364288"/>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35845" name="Rectangle 5"/>
          <p:cNvSpPr>
            <a:spLocks noChangeArrowheads="1"/>
          </p:cNvSpPr>
          <p:nvPr/>
        </p:nvSpPr>
        <p:spPr bwMode="auto">
          <a:xfrm>
            <a:off x="250825" y="2133600"/>
            <a:ext cx="8424863" cy="4211638"/>
          </a:xfrm>
          <a:prstGeom prst="rect">
            <a:avLst/>
          </a:prstGeom>
          <a:noFill/>
          <a:ln w="9525">
            <a:noFill/>
            <a:miter lim="800000"/>
            <a:headEnd/>
            <a:tailEnd/>
          </a:ln>
          <a:effectLst/>
        </p:spPr>
        <p:txBody>
          <a:bodyPr anchor="ctr">
            <a:spAutoFit/>
          </a:bodyPr>
          <a:lstStyle/>
          <a:p>
            <a:r>
              <a:rPr lang="en-GB">
                <a:solidFill>
                  <a:schemeClr val="bg1"/>
                </a:solidFill>
              </a:rPr>
              <a:t>Orienteering is a modern day sport that was developed in Scandinavia in the early 1900s. It became established in Australia in 1969. The name “orienteering” is derived from the Swedish term Orienteering’s, which means Navigation Running. The sport may be defined as an activity in which the participant, on foot, locates a series of control points using a specially prepared map.</a:t>
            </a:r>
          </a:p>
          <a:p>
            <a:endParaRPr lang="en-AU">
              <a:solidFill>
                <a:schemeClr val="bg1"/>
              </a:solidFill>
            </a:endParaRPr>
          </a:p>
          <a:p>
            <a:r>
              <a:rPr lang="en-GB" b="1">
                <a:solidFill>
                  <a:srgbClr val="FFFF00"/>
                </a:solidFill>
              </a:rPr>
              <a:t>What You Need For Orienteering.</a:t>
            </a:r>
          </a:p>
          <a:p>
            <a:endParaRPr lang="en-AU">
              <a:solidFill>
                <a:srgbClr val="FFFF00"/>
              </a:solidFill>
            </a:endParaRPr>
          </a:p>
          <a:p>
            <a:r>
              <a:rPr lang="en-GB" b="1">
                <a:solidFill>
                  <a:srgbClr val="FFFF00"/>
                </a:solidFill>
              </a:rPr>
              <a:t>Map:</a:t>
            </a:r>
            <a:r>
              <a:rPr lang="en-GB" b="1">
                <a:solidFill>
                  <a:schemeClr val="bg1"/>
                </a:solidFill>
              </a:rPr>
              <a:t> </a:t>
            </a:r>
            <a:r>
              <a:rPr lang="en-GB">
                <a:solidFill>
                  <a:schemeClr val="bg1"/>
                </a:solidFill>
              </a:rPr>
              <a:t>this must show details such as roads, tracks, buildings, and other essential features. Most maps are coloured with accurate contour detail.</a:t>
            </a:r>
          </a:p>
          <a:p>
            <a:endParaRPr lang="en-AU">
              <a:solidFill>
                <a:schemeClr val="bg1"/>
              </a:solidFill>
            </a:endParaRPr>
          </a:p>
          <a:p>
            <a:r>
              <a:rPr lang="en-GB" b="1">
                <a:solidFill>
                  <a:srgbClr val="FFFF00"/>
                </a:solidFill>
              </a:rPr>
              <a:t>Control Equipment:</a:t>
            </a:r>
            <a:r>
              <a:rPr lang="en-GB" b="1">
                <a:solidFill>
                  <a:schemeClr val="bg1"/>
                </a:solidFill>
              </a:rPr>
              <a:t> </a:t>
            </a:r>
            <a:r>
              <a:rPr lang="en-GB">
                <a:solidFill>
                  <a:schemeClr val="bg1"/>
                </a:solidFill>
              </a:rPr>
              <a:t>Courses are usually marked with orange/red and white cloth markers with a special punch attached. The punch produces a different pattern of holes for each control.</a:t>
            </a:r>
            <a:endParaRPr lang="en-AU">
              <a:solidFill>
                <a:schemeClr val="bg1"/>
              </a:solidFill>
            </a:endParaRPr>
          </a:p>
          <a:p>
            <a:pPr algn="ctr" eaLnBrk="0" hangingPunct="0"/>
            <a:endParaRPr lang="en-AU">
              <a:solidFill>
                <a:schemeClr val="bg1"/>
              </a:solidFill>
            </a:endParaRPr>
          </a:p>
        </p:txBody>
      </p:sp>
      <p:sp>
        <p:nvSpPr>
          <p:cNvPr id="35846" name="WordArt 6" descr="White marble"/>
          <p:cNvSpPr>
            <a:spLocks noChangeArrowheads="1" noChangeShapeType="1" noTextEdit="1"/>
          </p:cNvSpPr>
          <p:nvPr/>
        </p:nvSpPr>
        <p:spPr bwMode="auto">
          <a:xfrm>
            <a:off x="2843213" y="1052513"/>
            <a:ext cx="3114675"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AU" sz="3600" kern="10">
                <a:ln w="9525">
                  <a:round/>
                  <a:headEnd/>
                  <a:tailEnd/>
                </a:ln>
                <a:blipFill dpi="0" rotWithShape="0">
                  <a:blip r:embed="rId2"/>
                  <a:srcRect/>
                  <a:tile tx="0" ty="0" sx="100000" sy="100000" flip="none" algn="tl"/>
                </a:blipFill>
                <a:latin typeface="Arial Black"/>
              </a:rPr>
              <a:t>Orienteering</a:t>
            </a:r>
          </a:p>
        </p:txBody>
      </p:sp>
      <p:pic>
        <p:nvPicPr>
          <p:cNvPr id="35847" name="Picture 7"/>
          <p:cNvPicPr>
            <a:picLocks noChangeAspect="1" noChangeArrowheads="1"/>
          </p:cNvPicPr>
          <p:nvPr/>
        </p:nvPicPr>
        <p:blipFill>
          <a:blip r:embed="rId3"/>
          <a:srcRect/>
          <a:stretch>
            <a:fillRect/>
          </a:stretch>
        </p:blipFill>
        <p:spPr bwMode="auto">
          <a:xfrm>
            <a:off x="6877050" y="333375"/>
            <a:ext cx="1828800" cy="153987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395288" y="996950"/>
            <a:ext cx="8162925" cy="5584825"/>
          </a:xfrm>
          <a:prstGeom prst="rect">
            <a:avLst/>
          </a:prstGeom>
          <a:noFill/>
          <a:ln w="9525">
            <a:noFill/>
            <a:miter lim="800000"/>
            <a:headEnd/>
            <a:tailEnd/>
          </a:ln>
          <a:effectLst/>
        </p:spPr>
        <p:txBody>
          <a:bodyPr anchor="ctr">
            <a:spAutoFit/>
          </a:bodyPr>
          <a:lstStyle/>
          <a:p>
            <a:r>
              <a:rPr lang="en-GB" b="1">
                <a:solidFill>
                  <a:srgbClr val="FFFF00"/>
                </a:solidFill>
              </a:rPr>
              <a:t>Compass:</a:t>
            </a:r>
            <a:r>
              <a:rPr lang="en-GB" b="1">
                <a:solidFill>
                  <a:schemeClr val="bg1"/>
                </a:solidFill>
              </a:rPr>
              <a:t> </a:t>
            </a:r>
            <a:r>
              <a:rPr lang="en-GB">
                <a:solidFill>
                  <a:schemeClr val="bg1"/>
                </a:solidFill>
              </a:rPr>
              <a:t>Used to find your way to the next control and helps you to orient the map.</a:t>
            </a:r>
          </a:p>
          <a:p>
            <a:endParaRPr lang="en-AU">
              <a:solidFill>
                <a:schemeClr val="bg1"/>
              </a:solidFill>
            </a:endParaRPr>
          </a:p>
          <a:p>
            <a:r>
              <a:rPr lang="en-GB" b="1">
                <a:solidFill>
                  <a:srgbClr val="FFFF00"/>
                </a:solidFill>
              </a:rPr>
              <a:t>Shoes and Clothing:</a:t>
            </a:r>
            <a:r>
              <a:rPr lang="en-GB" b="1">
                <a:solidFill>
                  <a:schemeClr val="bg1"/>
                </a:solidFill>
              </a:rPr>
              <a:t> </a:t>
            </a:r>
            <a:r>
              <a:rPr lang="en-GB">
                <a:solidFill>
                  <a:schemeClr val="bg1"/>
                </a:solidFill>
              </a:rPr>
              <a:t>Each participant will need comfortable shoes and light weight clothing.</a:t>
            </a:r>
          </a:p>
          <a:p>
            <a:endParaRPr lang="en-GB">
              <a:solidFill>
                <a:schemeClr val="bg1"/>
              </a:solidFill>
            </a:endParaRPr>
          </a:p>
          <a:p>
            <a:pPr algn="ctr"/>
            <a:r>
              <a:rPr lang="en-GB" b="1">
                <a:solidFill>
                  <a:srgbClr val="FFFF00"/>
                </a:solidFill>
              </a:rPr>
              <a:t>TERMINOLOGY</a:t>
            </a:r>
          </a:p>
          <a:p>
            <a:endParaRPr lang="en-GB">
              <a:solidFill>
                <a:srgbClr val="FFFF00"/>
              </a:solidFill>
            </a:endParaRPr>
          </a:p>
          <a:p>
            <a:r>
              <a:rPr lang="en-GB" b="1">
                <a:solidFill>
                  <a:srgbClr val="FFFF00"/>
                </a:solidFill>
              </a:rPr>
              <a:t>Control:</a:t>
            </a:r>
            <a:r>
              <a:rPr lang="en-GB" b="1"/>
              <a:t> </a:t>
            </a:r>
            <a:r>
              <a:rPr lang="en-GB">
                <a:solidFill>
                  <a:schemeClr val="bg1"/>
                </a:solidFill>
              </a:rPr>
              <a:t>A place which must be visited during the event with a special marker to identify its location. There are usually 12 control points in a course and are located on objects such as trees, fences, buildings etc.</a:t>
            </a:r>
            <a:endParaRPr lang="en-GB" b="1">
              <a:solidFill>
                <a:schemeClr val="bg1"/>
              </a:solidFill>
            </a:endParaRPr>
          </a:p>
          <a:p>
            <a:r>
              <a:rPr lang="en-GB" b="1">
                <a:solidFill>
                  <a:srgbClr val="FFFF00"/>
                </a:solidFill>
              </a:rPr>
              <a:t>Control Description List:</a:t>
            </a:r>
            <a:r>
              <a:rPr lang="en-GB" b="1">
                <a:solidFill>
                  <a:schemeClr val="bg1"/>
                </a:solidFill>
              </a:rPr>
              <a:t> </a:t>
            </a:r>
            <a:r>
              <a:rPr lang="en-GB">
                <a:solidFill>
                  <a:schemeClr val="bg1"/>
                </a:solidFill>
              </a:rPr>
              <a:t>A list describing the features where each control is located (sometimes called a “clue- sheet”).</a:t>
            </a:r>
            <a:endParaRPr lang="en-GB" b="1">
              <a:solidFill>
                <a:schemeClr val="bg1"/>
              </a:solidFill>
            </a:endParaRPr>
          </a:p>
          <a:p>
            <a:r>
              <a:rPr lang="en-GB" b="1">
                <a:solidFill>
                  <a:srgbClr val="FFFF00"/>
                </a:solidFill>
              </a:rPr>
              <a:t>Contour Lines:</a:t>
            </a:r>
            <a:r>
              <a:rPr lang="en-GB" b="1">
                <a:solidFill>
                  <a:schemeClr val="bg1"/>
                </a:solidFill>
              </a:rPr>
              <a:t> </a:t>
            </a:r>
            <a:r>
              <a:rPr lang="en-GB">
                <a:solidFill>
                  <a:schemeClr val="bg1"/>
                </a:solidFill>
              </a:rPr>
              <a:t>Lines on the map showing places of equal height. The closer the lines, the steeper the slope.</a:t>
            </a:r>
            <a:endParaRPr lang="en-GB" b="1">
              <a:solidFill>
                <a:schemeClr val="bg1"/>
              </a:solidFill>
            </a:endParaRPr>
          </a:p>
          <a:p>
            <a:r>
              <a:rPr lang="en-GB" b="1">
                <a:solidFill>
                  <a:srgbClr val="FFFF00"/>
                </a:solidFill>
              </a:rPr>
              <a:t>The Leg:</a:t>
            </a:r>
            <a:r>
              <a:rPr lang="en-GB" b="1">
                <a:solidFill>
                  <a:schemeClr val="bg1"/>
                </a:solidFill>
              </a:rPr>
              <a:t> </a:t>
            </a:r>
            <a:r>
              <a:rPr lang="en-GB">
                <a:solidFill>
                  <a:schemeClr val="bg1"/>
                </a:solidFill>
              </a:rPr>
              <a:t>The route between control points</a:t>
            </a:r>
            <a:endParaRPr lang="en-GB" b="1">
              <a:solidFill>
                <a:schemeClr val="bg1"/>
              </a:solidFill>
            </a:endParaRPr>
          </a:p>
          <a:p>
            <a:r>
              <a:rPr lang="en-GB" b="1">
                <a:solidFill>
                  <a:srgbClr val="FFFF00"/>
                </a:solidFill>
              </a:rPr>
              <a:t>Pace Counting:</a:t>
            </a:r>
            <a:r>
              <a:rPr lang="en-GB" b="1">
                <a:solidFill>
                  <a:schemeClr val="bg1"/>
                </a:solidFill>
              </a:rPr>
              <a:t> </a:t>
            </a:r>
            <a:r>
              <a:rPr lang="en-GB">
                <a:solidFill>
                  <a:schemeClr val="bg1"/>
                </a:solidFill>
              </a:rPr>
              <a:t>Judging the distance by the number of paces.</a:t>
            </a:r>
            <a:endParaRPr lang="en-GB" b="1">
              <a:solidFill>
                <a:schemeClr val="bg1"/>
              </a:solidFill>
            </a:endParaRPr>
          </a:p>
          <a:p>
            <a:r>
              <a:rPr lang="en-GB" b="1">
                <a:solidFill>
                  <a:srgbClr val="FFFF00"/>
                </a:solidFill>
              </a:rPr>
              <a:t>Orientating the Map:</a:t>
            </a:r>
            <a:r>
              <a:rPr lang="en-GB" b="1">
                <a:solidFill>
                  <a:schemeClr val="bg1"/>
                </a:solidFill>
              </a:rPr>
              <a:t> </a:t>
            </a:r>
            <a:r>
              <a:rPr lang="en-GB">
                <a:solidFill>
                  <a:schemeClr val="bg1"/>
                </a:solidFill>
              </a:rPr>
              <a:t>Lining up the map so that the features on the map match their location in the terrain. Locating obvious terrain features on the map, using a compass or the sun can do this.</a:t>
            </a:r>
          </a:p>
        </p:txBody>
      </p:sp>
      <p:sp>
        <p:nvSpPr>
          <p:cNvPr id="36869" name="WordArt 5"/>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pic>
        <p:nvPicPr>
          <p:cNvPr id="36873" name="Picture 9"/>
          <p:cNvPicPr>
            <a:picLocks noChangeAspect="1" noChangeArrowheads="1"/>
          </p:cNvPicPr>
          <p:nvPr/>
        </p:nvPicPr>
        <p:blipFill>
          <a:blip r:embed="rId2"/>
          <a:srcRect/>
          <a:stretch>
            <a:fillRect/>
          </a:stretch>
        </p:blipFill>
        <p:spPr bwMode="auto">
          <a:xfrm>
            <a:off x="8172450" y="5157788"/>
            <a:ext cx="747713" cy="1062037"/>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32773" name="WordArt 5" descr="White marble"/>
          <p:cNvSpPr>
            <a:spLocks noChangeArrowheads="1" noChangeShapeType="1" noTextEdit="1"/>
          </p:cNvSpPr>
          <p:nvPr/>
        </p:nvSpPr>
        <p:spPr bwMode="auto">
          <a:xfrm>
            <a:off x="1979613" y="2349500"/>
            <a:ext cx="4892675"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AU" sz="3600" kern="10">
                <a:ln w="9525">
                  <a:round/>
                  <a:headEnd/>
                  <a:tailEnd/>
                </a:ln>
                <a:blipFill dpi="0" rotWithShape="0">
                  <a:blip r:embed="rId2"/>
                  <a:srcRect/>
                  <a:tile tx="0" ty="0" sx="100000" sy="100000" flip="none" algn="tl"/>
                </a:blipFill>
                <a:latin typeface="Arial Black"/>
              </a:rPr>
              <a:t>Survival Skills</a:t>
            </a:r>
          </a:p>
        </p:txBody>
      </p:sp>
      <p:sp>
        <p:nvSpPr>
          <p:cNvPr id="32774" name="Text Box 6"/>
          <p:cNvSpPr txBox="1">
            <a:spLocks noChangeArrowheads="1"/>
          </p:cNvSpPr>
          <p:nvPr/>
        </p:nvSpPr>
        <p:spPr bwMode="auto">
          <a:xfrm>
            <a:off x="2700338" y="3213100"/>
            <a:ext cx="3384550" cy="366713"/>
          </a:xfrm>
          <a:prstGeom prst="rect">
            <a:avLst/>
          </a:prstGeom>
          <a:noFill/>
          <a:ln w="9525">
            <a:noFill/>
            <a:miter lim="800000"/>
            <a:headEnd/>
            <a:tailEnd/>
          </a:ln>
          <a:effectLst/>
        </p:spPr>
        <p:txBody>
          <a:bodyPr>
            <a:spAutoFit/>
          </a:bodyPr>
          <a:lstStyle/>
          <a:p>
            <a:pPr algn="ctr">
              <a:spcBef>
                <a:spcPct val="50000"/>
              </a:spcBef>
            </a:pPr>
            <a:r>
              <a:rPr lang="en-AU">
                <a:solidFill>
                  <a:schemeClr val="bg1"/>
                </a:solidFill>
              </a:rPr>
              <a:t>Refer to Handout</a:t>
            </a:r>
          </a:p>
        </p:txBody>
      </p:sp>
      <p:pic>
        <p:nvPicPr>
          <p:cNvPr id="32775" name="Picture 7"/>
          <p:cNvPicPr>
            <a:picLocks noChangeAspect="1" noChangeArrowheads="1"/>
          </p:cNvPicPr>
          <p:nvPr/>
        </p:nvPicPr>
        <p:blipFill>
          <a:blip r:embed="rId3"/>
          <a:srcRect/>
          <a:stretch>
            <a:fillRect/>
          </a:stretch>
        </p:blipFill>
        <p:spPr bwMode="auto">
          <a:xfrm>
            <a:off x="2411413" y="3933825"/>
            <a:ext cx="4176712" cy="2490788"/>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33797" name="WordArt 5" descr="White marble"/>
          <p:cNvSpPr>
            <a:spLocks noChangeArrowheads="1" noChangeShapeType="1" noTextEdit="1"/>
          </p:cNvSpPr>
          <p:nvPr/>
        </p:nvSpPr>
        <p:spPr bwMode="auto">
          <a:xfrm>
            <a:off x="2484438" y="1125538"/>
            <a:ext cx="407670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AU" sz="3600" kern="10">
                <a:ln w="9525">
                  <a:round/>
                  <a:headEnd/>
                  <a:tailEnd/>
                </a:ln>
                <a:blipFill dpi="0" rotWithShape="0">
                  <a:blip r:embed="rId2"/>
                  <a:srcRect/>
                  <a:tile tx="0" ty="0" sx="100000" sy="100000" flip="none" algn="tl"/>
                </a:blipFill>
                <a:latin typeface="Arial Black"/>
              </a:rPr>
              <a:t>Group Dynamics</a:t>
            </a:r>
          </a:p>
        </p:txBody>
      </p:sp>
      <p:sp>
        <p:nvSpPr>
          <p:cNvPr id="33798" name="Rectangle 6"/>
          <p:cNvSpPr>
            <a:spLocks noChangeArrowheads="1"/>
          </p:cNvSpPr>
          <p:nvPr/>
        </p:nvSpPr>
        <p:spPr bwMode="auto">
          <a:xfrm>
            <a:off x="395288" y="1844675"/>
            <a:ext cx="8497887" cy="1739900"/>
          </a:xfrm>
          <a:prstGeom prst="rect">
            <a:avLst/>
          </a:prstGeom>
          <a:noFill/>
          <a:ln w="9525">
            <a:noFill/>
            <a:miter lim="800000"/>
            <a:headEnd/>
            <a:tailEnd/>
          </a:ln>
          <a:effectLst/>
        </p:spPr>
        <p:txBody>
          <a:bodyPr anchor="ctr">
            <a:spAutoFit/>
          </a:bodyPr>
          <a:lstStyle/>
          <a:p>
            <a:pPr algn="ctr"/>
            <a:r>
              <a:rPr lang="en-US" b="1">
                <a:solidFill>
                  <a:srgbClr val="FFFF00"/>
                </a:solidFill>
              </a:rPr>
              <a:t>LEADERSHIP STYLES</a:t>
            </a:r>
          </a:p>
          <a:p>
            <a:pPr algn="ctr"/>
            <a:endParaRPr lang="en-AU" b="1">
              <a:solidFill>
                <a:srgbClr val="FFFF00"/>
              </a:solidFill>
            </a:endParaRPr>
          </a:p>
          <a:p>
            <a:r>
              <a:rPr lang="en-US">
                <a:solidFill>
                  <a:schemeClr val="bg1"/>
                </a:solidFill>
              </a:rPr>
              <a:t>Leaders are required to perform many roles in the outdoor recreation setting, including counselor, authority figure, friend, mediator, and motivator. Leaders should adopt various leadership styles to adjust to the needs of different groups. Examples of different leadership styles are shown below.</a:t>
            </a:r>
          </a:p>
        </p:txBody>
      </p:sp>
      <p:pic>
        <p:nvPicPr>
          <p:cNvPr id="33799" name="Picture 7"/>
          <p:cNvPicPr>
            <a:picLocks noChangeAspect="1" noChangeArrowheads="1"/>
          </p:cNvPicPr>
          <p:nvPr/>
        </p:nvPicPr>
        <p:blipFill>
          <a:blip r:embed="rId3"/>
          <a:srcRect/>
          <a:stretch>
            <a:fillRect/>
          </a:stretch>
        </p:blipFill>
        <p:spPr bwMode="auto">
          <a:xfrm>
            <a:off x="2124075" y="3562350"/>
            <a:ext cx="4759325" cy="3295650"/>
          </a:xfrm>
          <a:prstGeom prst="rect">
            <a:avLst/>
          </a:prstGeom>
          <a:noFill/>
        </p:spPr>
      </p:pic>
      <p:sp>
        <p:nvSpPr>
          <p:cNvPr id="33800" name="Text Box 8"/>
          <p:cNvSpPr txBox="1">
            <a:spLocks noChangeArrowheads="1"/>
          </p:cNvSpPr>
          <p:nvPr/>
        </p:nvSpPr>
        <p:spPr bwMode="auto">
          <a:xfrm>
            <a:off x="250825" y="4581525"/>
            <a:ext cx="1800225" cy="366713"/>
          </a:xfrm>
          <a:prstGeom prst="rect">
            <a:avLst/>
          </a:prstGeom>
          <a:noFill/>
          <a:ln w="9525">
            <a:noFill/>
            <a:miter lim="800000"/>
            <a:headEnd/>
            <a:tailEnd/>
          </a:ln>
          <a:effectLst/>
        </p:spPr>
        <p:txBody>
          <a:bodyPr>
            <a:spAutoFit/>
          </a:bodyPr>
          <a:lstStyle/>
          <a:p>
            <a:pPr>
              <a:spcBef>
                <a:spcPct val="50000"/>
              </a:spcBef>
            </a:pPr>
            <a:r>
              <a:rPr lang="en-AU">
                <a:solidFill>
                  <a:schemeClr val="bg1"/>
                </a:solidFill>
              </a:rPr>
              <a:t>Text Page 452</a:t>
            </a:r>
          </a:p>
        </p:txBody>
      </p:sp>
      <p:pic>
        <p:nvPicPr>
          <p:cNvPr id="33801" name="Picture 9"/>
          <p:cNvPicPr>
            <a:picLocks noChangeAspect="1" noChangeArrowheads="1"/>
          </p:cNvPicPr>
          <p:nvPr/>
        </p:nvPicPr>
        <p:blipFill>
          <a:blip r:embed="rId4"/>
          <a:srcRect/>
          <a:stretch>
            <a:fillRect/>
          </a:stretch>
        </p:blipFill>
        <p:spPr bwMode="auto">
          <a:xfrm>
            <a:off x="6804025" y="188913"/>
            <a:ext cx="1954213" cy="192246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34821" name="Rectangle 5"/>
          <p:cNvSpPr>
            <a:spLocks noChangeArrowheads="1"/>
          </p:cNvSpPr>
          <p:nvPr/>
        </p:nvSpPr>
        <p:spPr bwMode="auto">
          <a:xfrm>
            <a:off x="395288" y="1262063"/>
            <a:ext cx="8424862" cy="3387725"/>
          </a:xfrm>
          <a:prstGeom prst="rect">
            <a:avLst/>
          </a:prstGeom>
          <a:noFill/>
          <a:ln w="9525">
            <a:noFill/>
            <a:miter lim="800000"/>
            <a:headEnd/>
            <a:tailEnd/>
          </a:ln>
          <a:effectLst/>
        </p:spPr>
        <p:txBody>
          <a:bodyPr anchor="ctr">
            <a:spAutoFit/>
          </a:bodyPr>
          <a:lstStyle/>
          <a:p>
            <a:pPr algn="ctr">
              <a:tabLst>
                <a:tab pos="1600200" algn="l"/>
              </a:tabLst>
            </a:pPr>
            <a:r>
              <a:rPr lang="en-US" b="1">
                <a:solidFill>
                  <a:srgbClr val="FFFF00"/>
                </a:solidFill>
              </a:rPr>
              <a:t>UNDERSTANDING GROUP DYNAMICS </a:t>
            </a:r>
          </a:p>
          <a:p>
            <a:pPr algn="ctr">
              <a:tabLst>
                <a:tab pos="1600200" algn="l"/>
              </a:tabLst>
            </a:pPr>
            <a:endParaRPr lang="en-US" b="1">
              <a:solidFill>
                <a:srgbClr val="FFFF00"/>
              </a:solidFill>
            </a:endParaRPr>
          </a:p>
          <a:p>
            <a:pPr algn="ctr">
              <a:tabLst>
                <a:tab pos="1600200" algn="l"/>
              </a:tabLst>
            </a:pPr>
            <a:r>
              <a:rPr lang="en-US">
                <a:solidFill>
                  <a:schemeClr val="bg1"/>
                </a:solidFill>
              </a:rPr>
              <a:t>It is important for leaders of outdoor recreation activities to monitor the group dynamics carefully so that all members work together towards a common goal. An understanding of group dynamics is essential. During an activity a group usually goes through a cycle which is characterized by the five distinct behaviour patterns:-</a:t>
            </a:r>
            <a:endParaRPr lang="en-AU">
              <a:solidFill>
                <a:schemeClr val="bg1"/>
              </a:solidFill>
            </a:endParaRPr>
          </a:p>
          <a:p>
            <a:pPr algn="ctr">
              <a:tabLst>
                <a:tab pos="1600200" algn="l"/>
              </a:tabLst>
            </a:pPr>
            <a:r>
              <a:rPr lang="en-US">
                <a:solidFill>
                  <a:schemeClr val="bg1"/>
                </a:solidFill>
              </a:rPr>
              <a:t>Forming</a:t>
            </a:r>
            <a:endParaRPr lang="en-AU">
              <a:solidFill>
                <a:schemeClr val="bg1"/>
              </a:solidFill>
            </a:endParaRPr>
          </a:p>
          <a:p>
            <a:pPr algn="ctr">
              <a:tabLst>
                <a:tab pos="1600200" algn="l"/>
              </a:tabLst>
            </a:pPr>
            <a:r>
              <a:rPr lang="en-US">
                <a:solidFill>
                  <a:schemeClr val="bg1"/>
                </a:solidFill>
              </a:rPr>
              <a:t>Storming</a:t>
            </a:r>
            <a:endParaRPr lang="en-AU">
              <a:solidFill>
                <a:schemeClr val="bg1"/>
              </a:solidFill>
            </a:endParaRPr>
          </a:p>
          <a:p>
            <a:pPr algn="ctr">
              <a:tabLst>
                <a:tab pos="1600200" algn="l"/>
              </a:tabLst>
            </a:pPr>
            <a:r>
              <a:rPr lang="en-US">
                <a:solidFill>
                  <a:schemeClr val="bg1"/>
                </a:solidFill>
              </a:rPr>
              <a:t>Norming</a:t>
            </a:r>
            <a:endParaRPr lang="en-AU">
              <a:solidFill>
                <a:schemeClr val="bg1"/>
              </a:solidFill>
            </a:endParaRPr>
          </a:p>
          <a:p>
            <a:pPr algn="ctr">
              <a:tabLst>
                <a:tab pos="1600200" algn="l"/>
              </a:tabLst>
            </a:pPr>
            <a:r>
              <a:rPr lang="en-US">
                <a:solidFill>
                  <a:schemeClr val="bg1"/>
                </a:solidFill>
              </a:rPr>
              <a:t>Transforming</a:t>
            </a:r>
            <a:endParaRPr lang="en-AU">
              <a:solidFill>
                <a:schemeClr val="bg1"/>
              </a:solidFill>
            </a:endParaRPr>
          </a:p>
          <a:p>
            <a:pPr algn="ctr" eaLnBrk="0" hangingPunct="0">
              <a:tabLst>
                <a:tab pos="1600200" algn="l"/>
              </a:tabLst>
            </a:pPr>
            <a:endParaRPr lang="en-AU">
              <a:solidFill>
                <a:schemeClr val="bg1"/>
              </a:solidFill>
            </a:endParaRPr>
          </a:p>
        </p:txBody>
      </p:sp>
      <p:sp>
        <p:nvSpPr>
          <p:cNvPr id="34822" name="Text Box 6"/>
          <p:cNvSpPr txBox="1">
            <a:spLocks noChangeArrowheads="1"/>
          </p:cNvSpPr>
          <p:nvPr/>
        </p:nvSpPr>
        <p:spPr bwMode="auto">
          <a:xfrm>
            <a:off x="827088" y="3500438"/>
            <a:ext cx="2590800" cy="366712"/>
          </a:xfrm>
          <a:prstGeom prst="rect">
            <a:avLst/>
          </a:prstGeom>
          <a:noFill/>
          <a:ln w="9525">
            <a:noFill/>
            <a:miter lim="800000"/>
            <a:headEnd/>
            <a:tailEnd/>
          </a:ln>
          <a:effectLst/>
        </p:spPr>
        <p:txBody>
          <a:bodyPr>
            <a:spAutoFit/>
          </a:bodyPr>
          <a:lstStyle/>
          <a:p>
            <a:pPr>
              <a:spcBef>
                <a:spcPct val="50000"/>
              </a:spcBef>
            </a:pPr>
            <a:r>
              <a:rPr lang="en-AU">
                <a:solidFill>
                  <a:schemeClr val="bg1"/>
                </a:solidFill>
              </a:rPr>
              <a:t>Text Page 452/453</a:t>
            </a:r>
          </a:p>
        </p:txBody>
      </p:sp>
      <p:sp>
        <p:nvSpPr>
          <p:cNvPr id="34823" name="Rectangle 7"/>
          <p:cNvSpPr>
            <a:spLocks noChangeArrowheads="1"/>
          </p:cNvSpPr>
          <p:nvPr/>
        </p:nvSpPr>
        <p:spPr bwMode="auto">
          <a:xfrm>
            <a:off x="323850" y="5013325"/>
            <a:ext cx="8496300" cy="2014538"/>
          </a:xfrm>
          <a:prstGeom prst="rect">
            <a:avLst/>
          </a:prstGeom>
          <a:noFill/>
          <a:ln w="9525">
            <a:noFill/>
            <a:miter lim="800000"/>
            <a:headEnd/>
            <a:tailEnd/>
          </a:ln>
          <a:effectLst/>
        </p:spPr>
        <p:txBody>
          <a:bodyPr anchor="ctr">
            <a:spAutoFit/>
          </a:bodyPr>
          <a:lstStyle/>
          <a:p>
            <a:pPr algn="ctr"/>
            <a:r>
              <a:rPr lang="en-US" b="1">
                <a:solidFill>
                  <a:srgbClr val="FFFF00"/>
                </a:solidFill>
              </a:rPr>
              <a:t>Conflict Resolution</a:t>
            </a:r>
            <a:endParaRPr lang="en-AU">
              <a:solidFill>
                <a:srgbClr val="FFFF00"/>
              </a:solidFill>
            </a:endParaRPr>
          </a:p>
          <a:p>
            <a:pPr algn="ctr"/>
            <a:r>
              <a:rPr lang="en-US">
                <a:solidFill>
                  <a:schemeClr val="bg1"/>
                </a:solidFill>
              </a:rPr>
              <a:t>Effective communication skills are needed to resolve conflict situations which occur because of misunderstandings between individuals within the group. Outdoor recreation offers opportunities to develop conflict resolution skills because teamwork and cooperation are essential if the group are to be successful in achieving their goals.</a:t>
            </a:r>
            <a:endParaRPr lang="en-AU">
              <a:solidFill>
                <a:schemeClr val="bg1"/>
              </a:solidFill>
            </a:endParaRPr>
          </a:p>
          <a:p>
            <a:pPr algn="ctr" eaLnBrk="0" hangingPunct="0"/>
            <a:endParaRPr lang="en-AU">
              <a:solidFill>
                <a:schemeClr val="bg1"/>
              </a:solidFill>
            </a:endParaRPr>
          </a:p>
        </p:txBody>
      </p:sp>
      <p:pic>
        <p:nvPicPr>
          <p:cNvPr id="34824" name="Picture 8"/>
          <p:cNvPicPr>
            <a:picLocks noChangeAspect="1" noChangeArrowheads="1"/>
          </p:cNvPicPr>
          <p:nvPr/>
        </p:nvPicPr>
        <p:blipFill>
          <a:blip r:embed="rId2"/>
          <a:srcRect/>
          <a:stretch>
            <a:fillRect/>
          </a:stretch>
        </p:blipFill>
        <p:spPr bwMode="auto">
          <a:xfrm>
            <a:off x="6084888" y="3213100"/>
            <a:ext cx="1538287" cy="18288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38917" name="Rectangle 5"/>
          <p:cNvSpPr>
            <a:spLocks noChangeArrowheads="1"/>
          </p:cNvSpPr>
          <p:nvPr/>
        </p:nvSpPr>
        <p:spPr bwMode="auto">
          <a:xfrm>
            <a:off x="323850" y="1516063"/>
            <a:ext cx="8569325" cy="4546600"/>
          </a:xfrm>
          <a:prstGeom prst="rect">
            <a:avLst/>
          </a:prstGeom>
          <a:noFill/>
          <a:ln w="9525">
            <a:noFill/>
            <a:miter lim="800000"/>
            <a:headEnd/>
            <a:tailEnd/>
          </a:ln>
          <a:effectLst/>
        </p:spPr>
        <p:txBody>
          <a:bodyPr anchor="ctr">
            <a:spAutoFit/>
          </a:bodyPr>
          <a:lstStyle/>
          <a:p>
            <a:pPr algn="ctr"/>
            <a:r>
              <a:rPr lang="en-AU" sz="2200" b="1">
                <a:solidFill>
                  <a:srgbClr val="FFFF00"/>
                </a:solidFill>
              </a:rPr>
              <a:t>Facilitation Skills</a:t>
            </a:r>
            <a:endParaRPr lang="en-AU" sz="2200">
              <a:solidFill>
                <a:srgbClr val="FFFF00"/>
              </a:solidFill>
            </a:endParaRPr>
          </a:p>
          <a:p>
            <a:r>
              <a:rPr lang="en-AU" u="sng">
                <a:solidFill>
                  <a:srgbClr val="FFFF00"/>
                </a:solidFill>
              </a:rPr>
              <a:t>Communication skills</a:t>
            </a:r>
            <a:endParaRPr lang="en-AU">
              <a:solidFill>
                <a:srgbClr val="FFFF00"/>
              </a:solidFill>
            </a:endParaRPr>
          </a:p>
          <a:p>
            <a:r>
              <a:rPr lang="en-AU">
                <a:solidFill>
                  <a:schemeClr val="bg1"/>
                </a:solidFill>
              </a:rPr>
              <a:t>Effective communication can be the difference between a safe and enjoyable experience and an unhappy and dangerous expedition. Communication must involve everyone in the group, the relevant authorities and the families who stay behind. All group members must be aware of routes, camp sites and possible hazards. Open communication is best.</a:t>
            </a:r>
          </a:p>
          <a:p>
            <a:r>
              <a:rPr lang="en-AU" u="sng">
                <a:solidFill>
                  <a:srgbClr val="FFFF00"/>
                </a:solidFill>
              </a:rPr>
              <a:t>Decision making</a:t>
            </a:r>
            <a:endParaRPr lang="en-AU">
              <a:solidFill>
                <a:srgbClr val="FFFF00"/>
              </a:solidFill>
            </a:endParaRPr>
          </a:p>
          <a:p>
            <a:r>
              <a:rPr lang="en-AU">
                <a:solidFill>
                  <a:schemeClr val="bg1"/>
                </a:solidFill>
              </a:rPr>
              <a:t>Groups will have to solve problems, make important decisions and judge situations to continue their progress and ensure the safety of the group.</a:t>
            </a:r>
          </a:p>
          <a:p>
            <a:r>
              <a:rPr lang="en-AU" u="sng">
                <a:solidFill>
                  <a:srgbClr val="FFFF00"/>
                </a:solidFill>
              </a:rPr>
              <a:t>Flexibility</a:t>
            </a:r>
            <a:endParaRPr lang="en-AU">
              <a:solidFill>
                <a:srgbClr val="FFFF00"/>
              </a:solidFill>
            </a:endParaRPr>
          </a:p>
          <a:p>
            <a:r>
              <a:rPr lang="en-AU">
                <a:solidFill>
                  <a:schemeClr val="bg1"/>
                </a:solidFill>
              </a:rPr>
              <a:t>Weather conditions, ability levels of participants and injury are just some of the variables which could make a change in plans necessary.</a:t>
            </a:r>
          </a:p>
          <a:p>
            <a:r>
              <a:rPr lang="en-AU" u="sng">
                <a:solidFill>
                  <a:srgbClr val="FFFF00"/>
                </a:solidFill>
              </a:rPr>
              <a:t>Making judgements</a:t>
            </a:r>
            <a:endParaRPr lang="en-AU">
              <a:solidFill>
                <a:srgbClr val="FFFF00"/>
              </a:solidFill>
            </a:endParaRPr>
          </a:p>
          <a:p>
            <a:r>
              <a:rPr lang="en-AU">
                <a:solidFill>
                  <a:schemeClr val="bg1"/>
                </a:solidFill>
              </a:rPr>
              <a:t>Having the knowledge of matters such as conditions, equipment, navigation and first aid are essential in making confident judgements and decisions</a:t>
            </a:r>
            <a:r>
              <a:rPr lang="en-AU"/>
              <a:t> </a:t>
            </a:r>
          </a:p>
        </p:txBody>
      </p:sp>
      <p:pic>
        <p:nvPicPr>
          <p:cNvPr id="38918" name="Picture 6"/>
          <p:cNvPicPr>
            <a:picLocks noChangeAspect="1" noChangeArrowheads="1"/>
          </p:cNvPicPr>
          <p:nvPr/>
        </p:nvPicPr>
        <p:blipFill>
          <a:blip r:embed="rId2"/>
          <a:srcRect/>
          <a:stretch>
            <a:fillRect/>
          </a:stretch>
        </p:blipFill>
        <p:spPr bwMode="auto">
          <a:xfrm>
            <a:off x="6156325" y="260350"/>
            <a:ext cx="2662238" cy="1573213"/>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41990" name="Rectangle 6"/>
          <p:cNvSpPr>
            <a:spLocks noChangeArrowheads="1"/>
          </p:cNvSpPr>
          <p:nvPr/>
        </p:nvSpPr>
        <p:spPr bwMode="auto">
          <a:xfrm>
            <a:off x="900113" y="85725"/>
            <a:ext cx="8064500" cy="6772275"/>
          </a:xfrm>
          <a:prstGeom prst="rect">
            <a:avLst/>
          </a:prstGeom>
          <a:noFill/>
          <a:ln w="9525">
            <a:noFill/>
            <a:miter lim="800000"/>
            <a:headEnd/>
            <a:tailEnd/>
          </a:ln>
          <a:effectLst/>
        </p:spPr>
        <p:txBody>
          <a:bodyPr lIns="914112" tIns="914112" rIns="914112" bIns="914112" anchor="ctr">
            <a:spAutoFit/>
          </a:bodyPr>
          <a:lstStyle/>
          <a:p>
            <a:pPr algn="ctr"/>
            <a:r>
              <a:rPr lang="en-AU" b="1">
                <a:solidFill>
                  <a:srgbClr val="FFFF00"/>
                </a:solidFill>
              </a:rPr>
              <a:t>Understanding strengths and weaknesses</a:t>
            </a:r>
          </a:p>
          <a:p>
            <a:pPr algn="ctr"/>
            <a:endParaRPr lang="en-AU">
              <a:solidFill>
                <a:schemeClr val="bg1"/>
              </a:solidFill>
            </a:endParaRPr>
          </a:p>
          <a:p>
            <a:pPr algn="ctr"/>
            <a:r>
              <a:rPr lang="en-AU" u="sng">
                <a:solidFill>
                  <a:srgbClr val="FFFF00"/>
                </a:solidFill>
              </a:rPr>
              <a:t>Participant readiness</a:t>
            </a:r>
            <a:endParaRPr lang="en-AU">
              <a:solidFill>
                <a:srgbClr val="FFFF00"/>
              </a:solidFill>
            </a:endParaRPr>
          </a:p>
          <a:p>
            <a:pPr algn="ctr"/>
            <a:r>
              <a:rPr lang="en-AU">
                <a:solidFill>
                  <a:schemeClr val="bg1"/>
                </a:solidFill>
              </a:rPr>
              <a:t>Participants must understand the strength and weaknesses of themselves and others in the group. People have different boundaries to comfort and respond differently to situations. Leaders need to be aware of this and adjust.</a:t>
            </a:r>
          </a:p>
          <a:p>
            <a:pPr algn="ctr"/>
            <a:r>
              <a:rPr lang="en-AU">
                <a:solidFill>
                  <a:schemeClr val="bg1"/>
                </a:solidFill>
              </a:rPr>
              <a:t>Individuals need to be given information to form choices surrounding their participation i.e the risks and challenges need to be within their boundaries.</a:t>
            </a:r>
          </a:p>
          <a:p>
            <a:pPr algn="ctr"/>
            <a:r>
              <a:rPr lang="en-AU">
                <a:solidFill>
                  <a:schemeClr val="bg1"/>
                </a:solidFill>
              </a:rPr>
              <a:t>Leaders need to have a knowledge of the personal fitness levels of individuals in the group.</a:t>
            </a:r>
          </a:p>
          <a:p>
            <a:pPr algn="ctr"/>
            <a:endParaRPr lang="en-AU" u="sng">
              <a:solidFill>
                <a:srgbClr val="FFFF00"/>
              </a:solidFill>
            </a:endParaRPr>
          </a:p>
          <a:p>
            <a:pPr algn="ctr"/>
            <a:r>
              <a:rPr lang="en-AU" u="sng">
                <a:solidFill>
                  <a:srgbClr val="FFFF00"/>
                </a:solidFill>
              </a:rPr>
              <a:t>Self-efficacy</a:t>
            </a:r>
            <a:r>
              <a:rPr lang="en-AU">
                <a:solidFill>
                  <a:schemeClr val="bg1"/>
                </a:solidFill>
              </a:rPr>
              <a:t/>
            </a:r>
            <a:br>
              <a:rPr lang="en-AU">
                <a:solidFill>
                  <a:schemeClr val="bg1"/>
                </a:solidFill>
              </a:rPr>
            </a:br>
            <a:r>
              <a:rPr lang="en-AU">
                <a:solidFill>
                  <a:schemeClr val="bg1"/>
                </a:solidFill>
              </a:rPr>
              <a:t>Outdoor recreation offers many opportunities to develop self-confidence. Facing fears and challenges takes a certain amount of courage and self-efficacy - confidence in completing the task. </a:t>
            </a:r>
          </a:p>
        </p:txBody>
      </p:sp>
      <p:pic>
        <p:nvPicPr>
          <p:cNvPr id="41991" name="Picture 7"/>
          <p:cNvPicPr>
            <a:picLocks noChangeAspect="1" noChangeArrowheads="1"/>
          </p:cNvPicPr>
          <p:nvPr/>
        </p:nvPicPr>
        <p:blipFill>
          <a:blip r:embed="rId2"/>
          <a:srcRect/>
          <a:stretch>
            <a:fillRect/>
          </a:stretch>
        </p:blipFill>
        <p:spPr bwMode="auto">
          <a:xfrm>
            <a:off x="250825" y="836613"/>
            <a:ext cx="1504950" cy="5761037"/>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539750" y="908050"/>
            <a:ext cx="8280400" cy="5310188"/>
          </a:xfrm>
          <a:prstGeom prst="rect">
            <a:avLst/>
          </a:prstGeom>
          <a:noFill/>
          <a:ln w="9525">
            <a:noFill/>
            <a:miter lim="800000"/>
            <a:headEnd/>
            <a:tailEnd/>
          </a:ln>
          <a:effectLst/>
        </p:spPr>
        <p:txBody>
          <a:bodyPr anchor="ctr">
            <a:spAutoFit/>
          </a:bodyPr>
          <a:lstStyle/>
          <a:p>
            <a:pPr algn="ctr"/>
            <a:r>
              <a:rPr lang="en-AU" u="sng">
                <a:solidFill>
                  <a:srgbClr val="FFFF00"/>
                </a:solidFill>
              </a:rPr>
              <a:t>Balancing challenge and safety</a:t>
            </a:r>
          </a:p>
          <a:p>
            <a:pPr algn="ctr"/>
            <a:endParaRPr lang="en-AU">
              <a:solidFill>
                <a:srgbClr val="FFFF00"/>
              </a:solidFill>
            </a:endParaRPr>
          </a:p>
          <a:p>
            <a:r>
              <a:rPr lang="en-AU">
                <a:solidFill>
                  <a:schemeClr val="bg1"/>
                </a:solidFill>
              </a:rPr>
              <a:t>Safety considerations are very important in outdoor recreation activities, especially in remote locations. The level of risk involved in an activity depends on many factors including :</a:t>
            </a:r>
          </a:p>
          <a:p>
            <a:r>
              <a:rPr lang="en-AU">
                <a:solidFill>
                  <a:schemeClr val="bg1"/>
                </a:solidFill>
              </a:rPr>
              <a:t>	* prior experience and fitness of the party</a:t>
            </a:r>
          </a:p>
          <a:p>
            <a:r>
              <a:rPr lang="en-AU">
                <a:solidFill>
                  <a:schemeClr val="bg1"/>
                </a:solidFill>
              </a:rPr>
              <a:t>	* equipment</a:t>
            </a:r>
          </a:p>
          <a:p>
            <a:r>
              <a:rPr lang="en-AU">
                <a:solidFill>
                  <a:schemeClr val="bg1"/>
                </a:solidFill>
              </a:rPr>
              <a:t>	* weather conditions</a:t>
            </a:r>
          </a:p>
          <a:p>
            <a:r>
              <a:rPr lang="en-AU">
                <a:solidFill>
                  <a:schemeClr val="bg1"/>
                </a:solidFill>
              </a:rPr>
              <a:t>	* knowledge and skills within the group and group leaders</a:t>
            </a:r>
          </a:p>
          <a:p>
            <a:r>
              <a:rPr lang="en-AU">
                <a:solidFill>
                  <a:schemeClr val="bg1"/>
                </a:solidFill>
              </a:rPr>
              <a:t>	* choice of activity</a:t>
            </a:r>
          </a:p>
          <a:p>
            <a:r>
              <a:rPr lang="en-AU">
                <a:solidFill>
                  <a:schemeClr val="bg1"/>
                </a:solidFill>
              </a:rPr>
              <a:t>We can minimise the risk by using state of the art equipment, but it is not desirable to remove all risk. Pushing comfort zones can be rewarding and lead to personal growth.</a:t>
            </a:r>
          </a:p>
          <a:p>
            <a:r>
              <a:rPr lang="en-AU">
                <a:solidFill>
                  <a:schemeClr val="bg1"/>
                </a:solidFill>
              </a:rPr>
              <a:t>The benefits of teamwork and personal growth in outdoor adventure activities have been recognised by many employers, who are increasingly choosing to use these outdoor activities for staff development also.</a:t>
            </a:r>
          </a:p>
          <a:p>
            <a:endParaRPr lang="en-AU">
              <a:solidFill>
                <a:schemeClr val="bg1"/>
              </a:solidFill>
            </a:endParaRPr>
          </a:p>
          <a:p>
            <a:r>
              <a:rPr lang="en-AU">
                <a:solidFill>
                  <a:schemeClr val="bg1"/>
                </a:solidFill>
              </a:rPr>
              <a:t>The role of the leader is always to protect the group and sometimes this means cancelling expeditions.</a:t>
            </a:r>
          </a:p>
        </p:txBody>
      </p:sp>
      <p:sp>
        <p:nvSpPr>
          <p:cNvPr id="43013" name="WordArt 5"/>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pic>
        <p:nvPicPr>
          <p:cNvPr id="43014" name="Picture 6"/>
          <p:cNvPicPr>
            <a:picLocks noChangeAspect="1" noChangeArrowheads="1"/>
          </p:cNvPicPr>
          <p:nvPr/>
        </p:nvPicPr>
        <p:blipFill>
          <a:blip r:embed="rId2"/>
          <a:srcRect/>
          <a:stretch>
            <a:fillRect/>
          </a:stretch>
        </p:blipFill>
        <p:spPr bwMode="auto">
          <a:xfrm>
            <a:off x="7524750" y="2205038"/>
            <a:ext cx="1419225" cy="1385887"/>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44037" name="Rectangle 5"/>
          <p:cNvSpPr>
            <a:spLocks noChangeArrowheads="1"/>
          </p:cNvSpPr>
          <p:nvPr/>
        </p:nvSpPr>
        <p:spPr bwMode="auto">
          <a:xfrm>
            <a:off x="468313" y="915988"/>
            <a:ext cx="8207375" cy="2289175"/>
          </a:xfrm>
          <a:prstGeom prst="rect">
            <a:avLst/>
          </a:prstGeom>
          <a:noFill/>
          <a:ln w="9525">
            <a:noFill/>
            <a:miter lim="800000"/>
            <a:headEnd/>
            <a:tailEnd/>
          </a:ln>
          <a:effectLst/>
        </p:spPr>
        <p:txBody>
          <a:bodyPr anchor="ctr">
            <a:spAutoFit/>
          </a:bodyPr>
          <a:lstStyle/>
          <a:p>
            <a:pPr algn="ctr"/>
            <a:r>
              <a:rPr lang="en-AU" u="sng">
                <a:solidFill>
                  <a:srgbClr val="FFFF00"/>
                </a:solidFill>
              </a:rPr>
              <a:t>Pushing the comfort zone</a:t>
            </a:r>
          </a:p>
          <a:p>
            <a:pPr algn="ctr"/>
            <a:endParaRPr lang="en-AU">
              <a:solidFill>
                <a:srgbClr val="FFFF00"/>
              </a:solidFill>
            </a:endParaRPr>
          </a:p>
          <a:p>
            <a:r>
              <a:rPr lang="en-AU">
                <a:solidFill>
                  <a:schemeClr val="bg1"/>
                </a:solidFill>
              </a:rPr>
              <a:t>What may be risky for one person may seem perfectly safe to another, depending on prior experience and ability.</a:t>
            </a:r>
          </a:p>
          <a:p>
            <a:r>
              <a:rPr lang="en-AU">
                <a:solidFill>
                  <a:schemeClr val="bg1"/>
                </a:solidFill>
              </a:rPr>
              <a:t>Leaders can introduce controlled risks or perceived risks. This means that participants may still feel challenged and even scared, but the risk of injury is minimised.</a:t>
            </a:r>
          </a:p>
          <a:p>
            <a:pPr algn="ctr" eaLnBrk="0" hangingPunct="0"/>
            <a:endParaRPr lang="en-AU">
              <a:solidFill>
                <a:schemeClr val="bg1"/>
              </a:solidFill>
            </a:endParaRPr>
          </a:p>
        </p:txBody>
      </p:sp>
      <p:sp>
        <p:nvSpPr>
          <p:cNvPr id="44038" name="WordArt 6" descr="White marble"/>
          <p:cNvSpPr>
            <a:spLocks noChangeArrowheads="1" noChangeShapeType="1" noTextEdit="1"/>
          </p:cNvSpPr>
          <p:nvPr/>
        </p:nvSpPr>
        <p:spPr bwMode="auto">
          <a:xfrm>
            <a:off x="2268538" y="3068638"/>
            <a:ext cx="464820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AU" sz="3600" kern="10">
                <a:ln w="9525">
                  <a:round/>
                  <a:headEnd/>
                  <a:tailEnd/>
                </a:ln>
                <a:blipFill dpi="0" rotWithShape="0">
                  <a:blip r:embed="rId2"/>
                  <a:srcRect/>
                  <a:tile tx="0" ty="0" sx="100000" sy="100000" flip="none" algn="tl"/>
                </a:blipFill>
                <a:latin typeface="Arial Black"/>
              </a:rPr>
              <a:t>Revision Activities</a:t>
            </a:r>
          </a:p>
        </p:txBody>
      </p:sp>
      <p:pic>
        <p:nvPicPr>
          <p:cNvPr id="44039" name="Picture 7"/>
          <p:cNvPicPr>
            <a:picLocks noChangeAspect="1" noChangeArrowheads="1"/>
          </p:cNvPicPr>
          <p:nvPr/>
        </p:nvPicPr>
        <p:blipFill>
          <a:blip r:embed="rId3"/>
          <a:srcRect/>
          <a:stretch>
            <a:fillRect/>
          </a:stretch>
        </p:blipFill>
        <p:spPr bwMode="auto">
          <a:xfrm>
            <a:off x="3851275" y="3789363"/>
            <a:ext cx="1398588" cy="29241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4101" name="Rectangle 5"/>
          <p:cNvSpPr>
            <a:spLocks noChangeArrowheads="1"/>
          </p:cNvSpPr>
          <p:nvPr/>
        </p:nvSpPr>
        <p:spPr bwMode="auto">
          <a:xfrm>
            <a:off x="468313" y="1046163"/>
            <a:ext cx="8280400" cy="4516437"/>
          </a:xfrm>
          <a:prstGeom prst="rect">
            <a:avLst/>
          </a:prstGeom>
          <a:noFill/>
          <a:ln w="9525">
            <a:noFill/>
            <a:miter lim="800000"/>
            <a:headEnd/>
            <a:tailEnd/>
          </a:ln>
          <a:effectLst/>
        </p:spPr>
        <p:txBody>
          <a:bodyPr anchor="ctr">
            <a:spAutoFit/>
          </a:bodyPr>
          <a:lstStyle/>
          <a:p>
            <a:pPr algn="ctr">
              <a:tabLst>
                <a:tab pos="1600200" algn="l"/>
              </a:tabLst>
            </a:pPr>
            <a:r>
              <a:rPr lang="en-US">
                <a:solidFill>
                  <a:schemeClr val="bg1"/>
                </a:solidFill>
              </a:rPr>
              <a:t>There are a range of skills needed for successful outdoor education experiences. These include administrative planning and management skills, leadership and communication skills, conservation skills, navigational skills and survival skills.</a:t>
            </a:r>
          </a:p>
          <a:p>
            <a:pPr algn="ctr">
              <a:tabLst>
                <a:tab pos="1600200" algn="l"/>
              </a:tabLst>
            </a:pPr>
            <a:endParaRPr lang="en-AU">
              <a:solidFill>
                <a:schemeClr val="bg1"/>
              </a:solidFill>
            </a:endParaRPr>
          </a:p>
          <a:p>
            <a:pPr algn="ctr">
              <a:tabLst>
                <a:tab pos="1600200" algn="l"/>
              </a:tabLst>
            </a:pPr>
            <a:r>
              <a:rPr lang="en-US" sz="2000" b="1">
                <a:solidFill>
                  <a:srgbClr val="996633"/>
                </a:solidFill>
              </a:rPr>
              <a:t>Planning Skills</a:t>
            </a:r>
            <a:endParaRPr lang="en-AU" sz="2000">
              <a:solidFill>
                <a:srgbClr val="996633"/>
              </a:solidFill>
            </a:endParaRPr>
          </a:p>
          <a:p>
            <a:pPr>
              <a:tabLst>
                <a:tab pos="1600200" algn="l"/>
              </a:tabLst>
            </a:pPr>
            <a:r>
              <a:rPr lang="en-US" b="1">
                <a:solidFill>
                  <a:srgbClr val="996633"/>
                </a:solidFill>
              </a:rPr>
              <a:t>ENVIRONMENTAL PLANNING</a:t>
            </a:r>
            <a:endParaRPr lang="en-AU" b="1">
              <a:solidFill>
                <a:srgbClr val="996633"/>
              </a:solidFill>
            </a:endParaRPr>
          </a:p>
          <a:p>
            <a:pPr>
              <a:tabLst>
                <a:tab pos="1600200" algn="l"/>
              </a:tabLst>
            </a:pPr>
            <a:r>
              <a:rPr lang="en-US">
                <a:solidFill>
                  <a:schemeClr val="bg1"/>
                </a:solidFill>
              </a:rPr>
              <a:t>Planning for environmental hazards will depend on the activity being undertaken and the venue chosen. Local knowledge of weather conditions in the area to be visited is essential. Leaders must consider the hazards of the chosen venue. It is important that the venue is suitable for the ability level of the participants; therefore leaders must have prior knowledge and experience in the area and research it thoroughly before taking a group of less</a:t>
            </a:r>
          </a:p>
          <a:p>
            <a:pPr>
              <a:tabLst>
                <a:tab pos="1600200" algn="l"/>
              </a:tabLst>
            </a:pPr>
            <a:r>
              <a:rPr lang="en-US">
                <a:solidFill>
                  <a:schemeClr val="bg1"/>
                </a:solidFill>
              </a:rPr>
              <a:t> experienced participants, at least one member of the </a:t>
            </a:r>
          </a:p>
          <a:p>
            <a:pPr>
              <a:tabLst>
                <a:tab pos="1600200" algn="l"/>
              </a:tabLst>
            </a:pPr>
            <a:r>
              <a:rPr lang="en-US">
                <a:solidFill>
                  <a:schemeClr val="bg1"/>
                </a:solidFill>
              </a:rPr>
              <a:t>party is qualified in First Aid</a:t>
            </a:r>
            <a:endParaRPr lang="en-AU">
              <a:solidFill>
                <a:schemeClr val="bg1"/>
              </a:solidFill>
            </a:endParaRPr>
          </a:p>
          <a:p>
            <a:pPr eaLnBrk="0" hangingPunct="0">
              <a:tabLst>
                <a:tab pos="1600200" algn="l"/>
              </a:tabLst>
            </a:pPr>
            <a:endParaRPr lang="en-AU">
              <a:solidFill>
                <a:schemeClr val="bg1"/>
              </a:solidFill>
            </a:endParaRPr>
          </a:p>
        </p:txBody>
      </p:sp>
      <p:pic>
        <p:nvPicPr>
          <p:cNvPr id="4102" name="Picture 6"/>
          <p:cNvPicPr>
            <a:picLocks noChangeAspect="1" noChangeArrowheads="1"/>
          </p:cNvPicPr>
          <p:nvPr/>
        </p:nvPicPr>
        <p:blipFill>
          <a:blip r:embed="rId2"/>
          <a:srcRect/>
          <a:stretch>
            <a:fillRect/>
          </a:stretch>
        </p:blipFill>
        <p:spPr bwMode="auto">
          <a:xfrm>
            <a:off x="6300788" y="4581525"/>
            <a:ext cx="2373312" cy="189071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5125" name="Rectangle 5"/>
          <p:cNvSpPr>
            <a:spLocks noChangeArrowheads="1"/>
          </p:cNvSpPr>
          <p:nvPr/>
        </p:nvSpPr>
        <p:spPr bwMode="auto">
          <a:xfrm>
            <a:off x="468313" y="981075"/>
            <a:ext cx="7777162" cy="4760913"/>
          </a:xfrm>
          <a:prstGeom prst="rect">
            <a:avLst/>
          </a:prstGeom>
          <a:noFill/>
          <a:ln w="9525">
            <a:noFill/>
            <a:miter lim="800000"/>
            <a:headEnd/>
            <a:tailEnd/>
          </a:ln>
          <a:effectLst/>
        </p:spPr>
        <p:txBody>
          <a:bodyPr>
            <a:spAutoFit/>
          </a:bodyPr>
          <a:lstStyle/>
          <a:p>
            <a:r>
              <a:rPr lang="en-US" b="1">
                <a:solidFill>
                  <a:srgbClr val="996633"/>
                </a:solidFill>
              </a:rPr>
              <a:t>SAFETY RISK MANAGEMENT</a:t>
            </a:r>
          </a:p>
          <a:p>
            <a:endParaRPr lang="en-AU" b="1">
              <a:solidFill>
                <a:srgbClr val="996633"/>
              </a:solidFill>
            </a:endParaRPr>
          </a:p>
          <a:p>
            <a:r>
              <a:rPr lang="en-US">
                <a:solidFill>
                  <a:schemeClr val="bg1"/>
                </a:solidFill>
              </a:rPr>
              <a:t>There are important safety risk management and organizational factors which must be addressed before and during a trip in order to manage the group safety. Thorough research, planning, clear thinking and experience can enable a group to survive the toughest conditions. Panic can cause people to make mistakes. The level of danger involved in a recreational activity can be reduced if you ensure that:-</a:t>
            </a:r>
            <a:endParaRPr lang="en-AU">
              <a:solidFill>
                <a:schemeClr val="bg1"/>
              </a:solidFill>
            </a:endParaRPr>
          </a:p>
          <a:p>
            <a:r>
              <a:rPr lang="en-US">
                <a:solidFill>
                  <a:schemeClr val="bg1"/>
                </a:solidFill>
              </a:rPr>
              <a:t>	-equipment is regularly checked and suitable to the conditions</a:t>
            </a:r>
            <a:endParaRPr lang="en-AU">
              <a:solidFill>
                <a:schemeClr val="bg1"/>
              </a:solidFill>
            </a:endParaRPr>
          </a:p>
          <a:p>
            <a:r>
              <a:rPr lang="en-US">
                <a:solidFill>
                  <a:schemeClr val="bg1"/>
                </a:solidFill>
              </a:rPr>
              <a:t>	- routes are carefully planned</a:t>
            </a:r>
            <a:endParaRPr lang="en-AU">
              <a:solidFill>
                <a:schemeClr val="bg1"/>
              </a:solidFill>
            </a:endParaRPr>
          </a:p>
          <a:p>
            <a:r>
              <a:rPr lang="en-US">
                <a:solidFill>
                  <a:schemeClr val="bg1"/>
                </a:solidFill>
              </a:rPr>
              <a:t>	- participants are skilled in navigation and have options for exit</a:t>
            </a:r>
            <a:endParaRPr lang="en-AU">
              <a:solidFill>
                <a:schemeClr val="bg1"/>
              </a:solidFill>
            </a:endParaRPr>
          </a:p>
          <a:p>
            <a:r>
              <a:rPr lang="en-US">
                <a:solidFill>
                  <a:schemeClr val="bg1"/>
                </a:solidFill>
              </a:rPr>
              <a:t>	- at least one member of the party is qualified in First Aid</a:t>
            </a:r>
          </a:p>
          <a:p>
            <a:endParaRPr lang="en-US">
              <a:solidFill>
                <a:schemeClr val="bg1"/>
              </a:solidFill>
            </a:endParaRPr>
          </a:p>
          <a:p>
            <a:r>
              <a:rPr lang="en-US">
                <a:solidFill>
                  <a:schemeClr val="bg1"/>
                </a:solidFill>
              </a:rPr>
              <a:t>A group may need to use an escape route if:</a:t>
            </a:r>
          </a:p>
          <a:p>
            <a:r>
              <a:rPr lang="en-US">
                <a:solidFill>
                  <a:schemeClr val="bg1"/>
                </a:solidFill>
              </a:rPr>
              <a:t>	- The weather changes</a:t>
            </a:r>
          </a:p>
          <a:p>
            <a:r>
              <a:rPr lang="en-US">
                <a:solidFill>
                  <a:schemeClr val="bg1"/>
                </a:solidFill>
              </a:rPr>
              <a:t>	- Participants are not coping with the terrain</a:t>
            </a:r>
          </a:p>
          <a:p>
            <a:r>
              <a:rPr lang="en-US">
                <a:solidFill>
                  <a:schemeClr val="bg1"/>
                </a:solidFill>
              </a:rPr>
              <a:t>	- An injury is suffered</a:t>
            </a:r>
            <a:endParaRPr lang="en-AU">
              <a:solidFill>
                <a:schemeClr val="bg1"/>
              </a:solidFill>
            </a:endParaRPr>
          </a:p>
        </p:txBody>
      </p:sp>
      <p:pic>
        <p:nvPicPr>
          <p:cNvPr id="5126" name="Picture 6"/>
          <p:cNvPicPr>
            <a:picLocks noChangeAspect="1" noChangeArrowheads="1"/>
          </p:cNvPicPr>
          <p:nvPr/>
        </p:nvPicPr>
        <p:blipFill>
          <a:blip r:embed="rId2"/>
          <a:srcRect/>
          <a:stretch>
            <a:fillRect/>
          </a:stretch>
        </p:blipFill>
        <p:spPr bwMode="auto">
          <a:xfrm>
            <a:off x="5148263" y="4437063"/>
            <a:ext cx="3773487" cy="192881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6149" name="Rectangle 5"/>
          <p:cNvSpPr>
            <a:spLocks noChangeArrowheads="1"/>
          </p:cNvSpPr>
          <p:nvPr/>
        </p:nvSpPr>
        <p:spPr bwMode="auto">
          <a:xfrm>
            <a:off x="395288" y="708025"/>
            <a:ext cx="8353425" cy="6134100"/>
          </a:xfrm>
          <a:prstGeom prst="rect">
            <a:avLst/>
          </a:prstGeom>
          <a:noFill/>
          <a:ln w="9525">
            <a:noFill/>
            <a:miter lim="800000"/>
            <a:headEnd/>
            <a:tailEnd/>
          </a:ln>
          <a:effectLst/>
        </p:spPr>
        <p:txBody>
          <a:bodyPr anchor="ctr">
            <a:spAutoFit/>
          </a:bodyPr>
          <a:lstStyle/>
          <a:p>
            <a:pPr algn="ctr">
              <a:tabLst>
                <a:tab pos="1600200" algn="l"/>
              </a:tabLst>
            </a:pPr>
            <a:endParaRPr lang="en-AU" b="1">
              <a:solidFill>
                <a:srgbClr val="996633"/>
              </a:solidFill>
            </a:endParaRPr>
          </a:p>
          <a:p>
            <a:pPr algn="ctr">
              <a:tabLst>
                <a:tab pos="1600200" algn="l"/>
              </a:tabLst>
            </a:pPr>
            <a:r>
              <a:rPr lang="en-US" b="1">
                <a:solidFill>
                  <a:srgbClr val="996633"/>
                </a:solidFill>
              </a:rPr>
              <a:t>FOOD AND WATER CONSIDERATIONS</a:t>
            </a:r>
          </a:p>
          <a:p>
            <a:pPr algn="ctr">
              <a:tabLst>
                <a:tab pos="1600200" algn="l"/>
              </a:tabLst>
            </a:pPr>
            <a:endParaRPr lang="en-AU" b="1">
              <a:solidFill>
                <a:srgbClr val="996633"/>
              </a:solidFill>
            </a:endParaRPr>
          </a:p>
          <a:p>
            <a:pPr>
              <a:tabLst>
                <a:tab pos="1600200" algn="l"/>
              </a:tabLst>
            </a:pPr>
            <a:r>
              <a:rPr lang="en-US">
                <a:solidFill>
                  <a:schemeClr val="bg1"/>
                </a:solidFill>
              </a:rPr>
              <a:t>The length and type of the expedition, possible weather conditions, and the season will determine the amount of food and water needed. Humans can live for up to 3 weeks without food but can only survive for approximately 1-3 days without water depending on the temperatures. </a:t>
            </a:r>
            <a:r>
              <a:rPr lang="en-US">
                <a:solidFill>
                  <a:srgbClr val="FFFF00"/>
                </a:solidFill>
              </a:rPr>
              <a:t>Route planning should include reliable water sources so that 1.5 – 2 litres of water</a:t>
            </a:r>
            <a:r>
              <a:rPr lang="en-US">
                <a:solidFill>
                  <a:schemeClr val="bg1"/>
                </a:solidFill>
              </a:rPr>
              <a:t> doesn’t have to be carried.</a:t>
            </a:r>
            <a:endParaRPr lang="en-AU">
              <a:solidFill>
                <a:schemeClr val="bg1"/>
              </a:solidFill>
            </a:endParaRPr>
          </a:p>
          <a:p>
            <a:pPr>
              <a:tabLst>
                <a:tab pos="1600200" algn="l"/>
              </a:tabLst>
            </a:pPr>
            <a:r>
              <a:rPr lang="en-US">
                <a:solidFill>
                  <a:schemeClr val="bg1"/>
                </a:solidFill>
              </a:rPr>
              <a:t>It is essential that participants prepare a balanced intake of food. </a:t>
            </a:r>
            <a:r>
              <a:rPr lang="en-US">
                <a:solidFill>
                  <a:srgbClr val="FFFF00"/>
                </a:solidFill>
              </a:rPr>
              <a:t>Kilojoule intake needs to be high in physically demanding activities to provide energy.</a:t>
            </a:r>
            <a:r>
              <a:rPr lang="en-US">
                <a:solidFill>
                  <a:schemeClr val="bg1"/>
                </a:solidFill>
              </a:rPr>
              <a:t> Carbohydrates should be the dominant food consumed, followed by protein and fats. Menus should include meals which are nutritious, light to carry and quick to prepare. Food should be grouped into meals of equal weight and distributed evenly among the group to carry.</a:t>
            </a:r>
          </a:p>
          <a:p>
            <a:pPr>
              <a:tabLst>
                <a:tab pos="1600200" algn="l"/>
              </a:tabLst>
            </a:pPr>
            <a:r>
              <a:rPr lang="en-US">
                <a:solidFill>
                  <a:schemeClr val="bg1"/>
                </a:solidFill>
              </a:rPr>
              <a:t>When selecting food and planning menus for the outdoors, it is necessary to consider the following questions:-</a:t>
            </a:r>
            <a:endParaRPr lang="en-AU">
              <a:solidFill>
                <a:schemeClr val="bg1"/>
              </a:solidFill>
            </a:endParaRPr>
          </a:p>
          <a:p>
            <a:pPr algn="ctr">
              <a:tabLst>
                <a:tab pos="1600200" algn="l"/>
              </a:tabLst>
            </a:pPr>
            <a:r>
              <a:rPr lang="en-US">
                <a:solidFill>
                  <a:srgbClr val="FFFF00"/>
                </a:solidFill>
              </a:rPr>
              <a:t>Is the food nutritious?</a:t>
            </a:r>
            <a:endParaRPr lang="en-AU">
              <a:solidFill>
                <a:srgbClr val="FFFF00"/>
              </a:solidFill>
            </a:endParaRPr>
          </a:p>
          <a:p>
            <a:pPr algn="ctr">
              <a:tabLst>
                <a:tab pos="1600200" algn="l"/>
              </a:tabLst>
            </a:pPr>
            <a:r>
              <a:rPr lang="en-US">
                <a:solidFill>
                  <a:srgbClr val="FFFF00"/>
                </a:solidFill>
              </a:rPr>
              <a:t>Is the food Light weight?</a:t>
            </a:r>
            <a:endParaRPr lang="en-AU">
              <a:solidFill>
                <a:srgbClr val="FFFF00"/>
              </a:solidFill>
            </a:endParaRPr>
          </a:p>
          <a:p>
            <a:pPr algn="ctr">
              <a:tabLst>
                <a:tab pos="1600200" algn="l"/>
              </a:tabLst>
            </a:pPr>
            <a:r>
              <a:rPr lang="en-US">
                <a:solidFill>
                  <a:srgbClr val="FFFF00"/>
                </a:solidFill>
              </a:rPr>
              <a:t>Is it easy to prepare?</a:t>
            </a:r>
            <a:endParaRPr lang="en-AU">
              <a:solidFill>
                <a:srgbClr val="FFFF00"/>
              </a:solidFill>
            </a:endParaRPr>
          </a:p>
          <a:p>
            <a:pPr algn="ctr">
              <a:tabLst>
                <a:tab pos="1600200" algn="l"/>
              </a:tabLst>
            </a:pPr>
            <a:r>
              <a:rPr lang="en-US">
                <a:solidFill>
                  <a:srgbClr val="FFFF00"/>
                </a:solidFill>
              </a:rPr>
              <a:t>Will you enjoy the food? (Does it taste good?)</a:t>
            </a:r>
            <a:endParaRPr lang="en-AU">
              <a:solidFill>
                <a:srgbClr val="FFFF00"/>
              </a:solidFill>
            </a:endParaRPr>
          </a:p>
          <a:p>
            <a:pPr algn="ctr">
              <a:tabLst>
                <a:tab pos="1600200" algn="l"/>
              </a:tabLst>
            </a:pPr>
            <a:r>
              <a:rPr lang="en-US">
                <a:solidFill>
                  <a:srgbClr val="FFFF00"/>
                </a:solidFill>
              </a:rPr>
              <a:t>Is packaging kept to a minimum?</a:t>
            </a:r>
            <a:endParaRPr lang="en-AU">
              <a:solidFill>
                <a:srgbClr val="FFFF00"/>
              </a:solidFill>
            </a:endParaRPr>
          </a:p>
          <a:p>
            <a:pPr algn="ctr" eaLnBrk="0" hangingPunct="0">
              <a:tabLst>
                <a:tab pos="1600200" algn="l"/>
              </a:tabLst>
            </a:pPr>
            <a:endParaRPr lang="en-AU">
              <a:solidFill>
                <a:srgbClr val="FFFF00"/>
              </a:solidFill>
            </a:endParaRPr>
          </a:p>
        </p:txBody>
      </p:sp>
      <p:pic>
        <p:nvPicPr>
          <p:cNvPr id="6150" name="Picture 6"/>
          <p:cNvPicPr>
            <a:picLocks noChangeAspect="1" noChangeArrowheads="1"/>
          </p:cNvPicPr>
          <p:nvPr/>
        </p:nvPicPr>
        <p:blipFill>
          <a:blip r:embed="rId2"/>
          <a:srcRect/>
          <a:stretch>
            <a:fillRect/>
          </a:stretch>
        </p:blipFill>
        <p:spPr bwMode="auto">
          <a:xfrm>
            <a:off x="7092950" y="5186363"/>
            <a:ext cx="1878013" cy="150336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7173" name="Rectangle 5"/>
          <p:cNvSpPr>
            <a:spLocks noChangeArrowheads="1"/>
          </p:cNvSpPr>
          <p:nvPr/>
        </p:nvSpPr>
        <p:spPr bwMode="auto">
          <a:xfrm>
            <a:off x="395288" y="765175"/>
            <a:ext cx="8280400" cy="5310188"/>
          </a:xfrm>
          <a:prstGeom prst="rect">
            <a:avLst/>
          </a:prstGeom>
          <a:noFill/>
          <a:ln w="9525">
            <a:noFill/>
            <a:miter lim="800000"/>
            <a:headEnd/>
            <a:tailEnd/>
          </a:ln>
          <a:effectLst/>
        </p:spPr>
        <p:txBody>
          <a:bodyPr anchor="ctr">
            <a:spAutoFit/>
          </a:bodyPr>
          <a:lstStyle/>
          <a:p>
            <a:pPr algn="ctr">
              <a:tabLst>
                <a:tab pos="1600200" algn="l"/>
              </a:tabLst>
            </a:pPr>
            <a:endParaRPr lang="en-AU"/>
          </a:p>
          <a:p>
            <a:pPr algn="ctr">
              <a:tabLst>
                <a:tab pos="1600200" algn="l"/>
              </a:tabLst>
            </a:pPr>
            <a:r>
              <a:rPr lang="en-US" b="1">
                <a:solidFill>
                  <a:srgbClr val="996633"/>
                </a:solidFill>
              </a:rPr>
              <a:t>LEGAL AND ADMINISTRATIVE REQUIREMENTS</a:t>
            </a:r>
          </a:p>
          <a:p>
            <a:pPr algn="ctr">
              <a:tabLst>
                <a:tab pos="1600200" algn="l"/>
              </a:tabLst>
            </a:pPr>
            <a:endParaRPr lang="en-AU" b="1">
              <a:solidFill>
                <a:srgbClr val="996633"/>
              </a:solidFill>
            </a:endParaRPr>
          </a:p>
          <a:p>
            <a:pPr>
              <a:tabLst>
                <a:tab pos="1600200" algn="l"/>
              </a:tabLst>
            </a:pPr>
            <a:r>
              <a:rPr lang="en-US">
                <a:solidFill>
                  <a:schemeClr val="bg1"/>
                </a:solidFill>
              </a:rPr>
              <a:t>Expeditions may involve travel on private land or in national parks. If this is the case, participants need to consider the following:-</a:t>
            </a:r>
            <a:endParaRPr lang="en-AU">
              <a:solidFill>
                <a:schemeClr val="bg1"/>
              </a:solidFill>
            </a:endParaRPr>
          </a:p>
          <a:p>
            <a:pPr>
              <a:tabLst>
                <a:tab pos="1600200" algn="l"/>
              </a:tabLst>
            </a:pPr>
            <a:r>
              <a:rPr lang="en-US">
                <a:solidFill>
                  <a:schemeClr val="bg1"/>
                </a:solidFill>
              </a:rPr>
              <a:t>		- Bookings for campsites</a:t>
            </a:r>
            <a:endParaRPr lang="en-AU">
              <a:solidFill>
                <a:schemeClr val="bg1"/>
              </a:solidFill>
            </a:endParaRPr>
          </a:p>
          <a:p>
            <a:pPr>
              <a:tabLst>
                <a:tab pos="1600200" algn="l"/>
              </a:tabLst>
            </a:pPr>
            <a:r>
              <a:rPr lang="en-US">
                <a:solidFill>
                  <a:schemeClr val="bg1"/>
                </a:solidFill>
              </a:rPr>
              <a:t>		- Permission from land owners to drive, camp, ski, or walk on 		their land</a:t>
            </a:r>
            <a:endParaRPr lang="en-AU">
              <a:solidFill>
                <a:schemeClr val="bg1"/>
              </a:solidFill>
            </a:endParaRPr>
          </a:p>
          <a:p>
            <a:pPr>
              <a:tabLst>
                <a:tab pos="1600200" algn="l"/>
              </a:tabLst>
            </a:pPr>
            <a:r>
              <a:rPr lang="en-US">
                <a:solidFill>
                  <a:schemeClr val="bg1"/>
                </a:solidFill>
              </a:rPr>
              <a:t>		- Entry permits</a:t>
            </a:r>
          </a:p>
          <a:p>
            <a:pPr>
              <a:tabLst>
                <a:tab pos="1600200" algn="l"/>
              </a:tabLst>
            </a:pPr>
            <a:endParaRPr lang="en-AU">
              <a:solidFill>
                <a:schemeClr val="bg1"/>
              </a:solidFill>
            </a:endParaRPr>
          </a:p>
          <a:p>
            <a:pPr>
              <a:tabLst>
                <a:tab pos="1600200" algn="l"/>
              </a:tabLst>
            </a:pPr>
            <a:r>
              <a:rPr lang="en-US">
                <a:solidFill>
                  <a:schemeClr val="bg1"/>
                </a:solidFill>
              </a:rPr>
              <a:t>Attention to detail, for example, leaving camp sites clean, leaving gates as you find them, respecting privacy and avoiding disturbing domestic plants and animals</a:t>
            </a:r>
          </a:p>
          <a:p>
            <a:pPr>
              <a:tabLst>
                <a:tab pos="1600200" algn="l"/>
              </a:tabLst>
            </a:pPr>
            <a:endParaRPr lang="en-AU">
              <a:solidFill>
                <a:schemeClr val="bg1"/>
              </a:solidFill>
            </a:endParaRPr>
          </a:p>
          <a:p>
            <a:pPr>
              <a:tabLst>
                <a:tab pos="1600200" algn="l"/>
              </a:tabLst>
            </a:pPr>
            <a:r>
              <a:rPr lang="en-US">
                <a:solidFill>
                  <a:schemeClr val="bg1"/>
                </a:solidFill>
              </a:rPr>
              <a:t>If a leader is acting in an official capacity (e.g., being paid) or has a duty of care over the group, such as a teacher and their students, they are accountable for their planning and management of the trip. In this situation, the leader could also be held legally responsible if something went wrong on the expedition and they were found to be negligent.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srcRect/>
          <a:stretch>
            <a:fillRect/>
          </a:stretch>
        </p:blipFill>
        <p:spPr bwMode="auto">
          <a:xfrm>
            <a:off x="2195513" y="1844675"/>
            <a:ext cx="4999037" cy="3917950"/>
          </a:xfrm>
          <a:prstGeom prst="rect">
            <a:avLst/>
          </a:prstGeom>
          <a:noFill/>
          <a:ln w="9525">
            <a:noFill/>
            <a:miter lim="800000"/>
            <a:headEnd/>
            <a:tailEnd/>
          </a:ln>
          <a:effectLst/>
        </p:spPr>
      </p:pic>
      <p:sp>
        <p:nvSpPr>
          <p:cNvPr id="8197" name="WordArt 5"/>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WordArt 4"/>
          <p:cNvSpPr>
            <a:spLocks noChangeArrowheads="1" noChangeShapeType="1" noTextEdit="1"/>
          </p:cNvSpPr>
          <p:nvPr/>
        </p:nvSpPr>
        <p:spPr bwMode="auto">
          <a:xfrm>
            <a:off x="323850" y="188913"/>
            <a:ext cx="3097213" cy="431800"/>
          </a:xfrm>
          <a:prstGeom prst="rect">
            <a:avLst/>
          </a:prstGeom>
        </p:spPr>
        <p:txBody>
          <a:bodyPr wrap="none" fromWordArt="1">
            <a:prstTxWarp prst="textPlain">
              <a:avLst>
                <a:gd name="adj" fmla="val 50000"/>
              </a:avLst>
            </a:prstTxWarp>
          </a:bodyPr>
          <a:lstStyle/>
          <a:p>
            <a:pPr algn="ctr"/>
            <a:r>
              <a:rPr lang="en-AU" sz="3600" kern="10">
                <a:ln w="19050">
                  <a:solidFill>
                    <a:srgbClr val="99CCFF"/>
                  </a:solidFill>
                  <a:round/>
                  <a:headEnd/>
                  <a:tailEnd/>
                </a:ln>
                <a:gradFill rotWithShape="1">
                  <a:gsLst>
                    <a:gs pos="0">
                      <a:srgbClr val="996633"/>
                    </a:gs>
                    <a:gs pos="100000">
                      <a:srgbClr val="FFFFFF"/>
                    </a:gs>
                  </a:gsLst>
                  <a:lin ang="5400000" scaled="1"/>
                </a:gradFill>
                <a:effectLst>
                  <a:outerShdw dist="35921" dir="2700000" algn="ctr" rotWithShape="0">
                    <a:srgbClr val="990000"/>
                  </a:outerShdw>
                </a:effectLst>
                <a:latin typeface="Snap ITC"/>
              </a:rPr>
              <a:t>Outdoor Recreation</a:t>
            </a:r>
          </a:p>
        </p:txBody>
      </p:sp>
      <p:sp>
        <p:nvSpPr>
          <p:cNvPr id="9221" name="WordArt 5" descr="White marble"/>
          <p:cNvSpPr>
            <a:spLocks noChangeArrowheads="1" noChangeShapeType="1" noTextEdit="1"/>
          </p:cNvSpPr>
          <p:nvPr/>
        </p:nvSpPr>
        <p:spPr bwMode="auto">
          <a:xfrm>
            <a:off x="1979613" y="836613"/>
            <a:ext cx="4740275"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AU" sz="3600" kern="10">
                <a:ln w="9525">
                  <a:round/>
                  <a:headEnd/>
                  <a:tailEnd/>
                </a:ln>
                <a:blipFill dpi="0" rotWithShape="0">
                  <a:blip r:embed="rId2"/>
                  <a:srcRect/>
                  <a:tile tx="0" ty="0" sx="100000" sy="100000" flip="none" algn="tl"/>
                </a:blipFill>
                <a:latin typeface="Chiller"/>
              </a:rPr>
              <a:t>Route Planning</a:t>
            </a:r>
          </a:p>
        </p:txBody>
      </p:sp>
      <p:sp>
        <p:nvSpPr>
          <p:cNvPr id="9222" name="Rectangle 6"/>
          <p:cNvSpPr>
            <a:spLocks noChangeArrowheads="1"/>
          </p:cNvSpPr>
          <p:nvPr/>
        </p:nvSpPr>
        <p:spPr bwMode="auto">
          <a:xfrm>
            <a:off x="539750" y="1916113"/>
            <a:ext cx="7920038" cy="4211637"/>
          </a:xfrm>
          <a:prstGeom prst="rect">
            <a:avLst/>
          </a:prstGeom>
          <a:noFill/>
          <a:ln w="9525">
            <a:noFill/>
            <a:miter lim="800000"/>
            <a:headEnd/>
            <a:tailEnd/>
          </a:ln>
          <a:effectLst/>
        </p:spPr>
        <p:txBody>
          <a:bodyPr anchor="ctr">
            <a:spAutoFit/>
          </a:bodyPr>
          <a:lstStyle/>
          <a:p>
            <a:pPr>
              <a:tabLst>
                <a:tab pos="685800" algn="l"/>
              </a:tabLst>
            </a:pPr>
            <a:r>
              <a:rPr lang="en-US">
                <a:solidFill>
                  <a:schemeClr val="bg1"/>
                </a:solidFill>
              </a:rPr>
              <a:t>Planning is the most important part of any trip. A thorough and detailed route plan is essential for a successful adventure. There are many factors that you need to consider before you start your journey. These are:</a:t>
            </a:r>
          </a:p>
          <a:p>
            <a:pPr>
              <a:tabLst>
                <a:tab pos="685800" algn="l"/>
              </a:tabLst>
            </a:pPr>
            <a:endParaRPr lang="en-AU">
              <a:solidFill>
                <a:schemeClr val="bg1"/>
              </a:solidFill>
            </a:endParaRPr>
          </a:p>
          <a:p>
            <a:pPr algn="ctr">
              <a:tabLst>
                <a:tab pos="685800" algn="l"/>
              </a:tabLst>
            </a:pPr>
            <a:r>
              <a:rPr lang="en-US">
                <a:solidFill>
                  <a:schemeClr val="bg1"/>
                </a:solidFill>
              </a:rPr>
              <a:t>Ability of the group</a:t>
            </a:r>
            <a:endParaRPr lang="en-AU">
              <a:solidFill>
                <a:schemeClr val="bg1"/>
              </a:solidFill>
            </a:endParaRPr>
          </a:p>
          <a:p>
            <a:pPr algn="ctr">
              <a:tabLst>
                <a:tab pos="685800" algn="l"/>
              </a:tabLst>
            </a:pPr>
            <a:r>
              <a:rPr lang="en-US">
                <a:solidFill>
                  <a:schemeClr val="bg1"/>
                </a:solidFill>
              </a:rPr>
              <a:t>Time of year</a:t>
            </a:r>
            <a:endParaRPr lang="en-AU">
              <a:solidFill>
                <a:schemeClr val="bg1"/>
              </a:solidFill>
            </a:endParaRPr>
          </a:p>
          <a:p>
            <a:pPr algn="ctr">
              <a:tabLst>
                <a:tab pos="685800" algn="l"/>
              </a:tabLst>
            </a:pPr>
            <a:r>
              <a:rPr lang="en-US">
                <a:solidFill>
                  <a:schemeClr val="bg1"/>
                </a:solidFill>
              </a:rPr>
              <a:t>Weather</a:t>
            </a:r>
            <a:endParaRPr lang="en-AU">
              <a:solidFill>
                <a:schemeClr val="bg1"/>
              </a:solidFill>
            </a:endParaRPr>
          </a:p>
          <a:p>
            <a:pPr algn="ctr">
              <a:tabLst>
                <a:tab pos="685800" algn="l"/>
              </a:tabLst>
            </a:pPr>
            <a:r>
              <a:rPr lang="en-US">
                <a:solidFill>
                  <a:schemeClr val="bg1"/>
                </a:solidFill>
              </a:rPr>
              <a:t>Accuracy of maps</a:t>
            </a:r>
            <a:endParaRPr lang="en-AU">
              <a:solidFill>
                <a:schemeClr val="bg1"/>
              </a:solidFill>
            </a:endParaRPr>
          </a:p>
          <a:p>
            <a:pPr algn="ctr">
              <a:tabLst>
                <a:tab pos="685800" algn="l"/>
              </a:tabLst>
            </a:pPr>
            <a:r>
              <a:rPr lang="en-US">
                <a:solidFill>
                  <a:schemeClr val="bg1"/>
                </a:solidFill>
              </a:rPr>
              <a:t>Terrain</a:t>
            </a:r>
            <a:endParaRPr lang="en-AU">
              <a:solidFill>
                <a:schemeClr val="bg1"/>
              </a:solidFill>
            </a:endParaRPr>
          </a:p>
          <a:p>
            <a:pPr algn="ctr">
              <a:tabLst>
                <a:tab pos="685800" algn="l"/>
              </a:tabLst>
            </a:pPr>
            <a:r>
              <a:rPr lang="en-US">
                <a:solidFill>
                  <a:schemeClr val="bg1"/>
                </a:solidFill>
              </a:rPr>
              <a:t>Water supplies</a:t>
            </a:r>
            <a:endParaRPr lang="en-AU">
              <a:solidFill>
                <a:schemeClr val="bg1"/>
              </a:solidFill>
            </a:endParaRPr>
          </a:p>
          <a:p>
            <a:pPr algn="ctr">
              <a:tabLst>
                <a:tab pos="685800" algn="l"/>
              </a:tabLst>
            </a:pPr>
            <a:r>
              <a:rPr lang="en-US">
                <a:solidFill>
                  <a:schemeClr val="bg1"/>
                </a:solidFill>
              </a:rPr>
              <a:t>Campsites</a:t>
            </a:r>
            <a:endParaRPr lang="en-AU">
              <a:solidFill>
                <a:schemeClr val="bg1"/>
              </a:solidFill>
            </a:endParaRPr>
          </a:p>
          <a:p>
            <a:pPr algn="ctr">
              <a:tabLst>
                <a:tab pos="685800" algn="l"/>
              </a:tabLst>
            </a:pPr>
            <a:r>
              <a:rPr lang="en-US">
                <a:solidFill>
                  <a:schemeClr val="bg1"/>
                </a:solidFill>
              </a:rPr>
              <a:t>Escape routes in case of bad weather</a:t>
            </a:r>
            <a:endParaRPr lang="en-AU">
              <a:solidFill>
                <a:schemeClr val="bg1"/>
              </a:solidFill>
            </a:endParaRPr>
          </a:p>
          <a:p>
            <a:pPr algn="ctr">
              <a:tabLst>
                <a:tab pos="685800" algn="l"/>
              </a:tabLst>
            </a:pPr>
            <a:r>
              <a:rPr lang="en-US">
                <a:solidFill>
                  <a:schemeClr val="bg1"/>
                </a:solidFill>
              </a:rPr>
              <a:t>Fire danger</a:t>
            </a:r>
            <a:endParaRPr lang="en-AU">
              <a:solidFill>
                <a:schemeClr val="bg1"/>
              </a:solidFill>
            </a:endParaRPr>
          </a:p>
          <a:p>
            <a:pPr algn="ctr">
              <a:tabLst>
                <a:tab pos="685800" algn="l"/>
              </a:tabLst>
            </a:pPr>
            <a:r>
              <a:rPr lang="en-US">
                <a:solidFill>
                  <a:schemeClr val="bg1"/>
                </a:solidFill>
              </a:rPr>
              <a:t>Clothing and equipment</a:t>
            </a:r>
            <a:endParaRPr lang="en-AU">
              <a:solidFill>
                <a:schemeClr val="bg1"/>
              </a:solidFill>
            </a:endParaRPr>
          </a:p>
          <a:p>
            <a:pPr algn="ctr">
              <a:tabLst>
                <a:tab pos="685800" algn="l"/>
              </a:tabLst>
            </a:pPr>
            <a:r>
              <a:rPr lang="en-US">
                <a:solidFill>
                  <a:schemeClr val="bg1"/>
                </a:solidFill>
              </a:rPr>
              <a:t>Safety</a:t>
            </a:r>
          </a:p>
        </p:txBody>
      </p:sp>
      <p:pic>
        <p:nvPicPr>
          <p:cNvPr id="9223" name="Picture 7"/>
          <p:cNvPicPr>
            <a:picLocks noChangeAspect="1" noChangeArrowheads="1"/>
          </p:cNvPicPr>
          <p:nvPr/>
        </p:nvPicPr>
        <p:blipFill>
          <a:blip r:embed="rId3"/>
          <a:srcRect/>
          <a:stretch>
            <a:fillRect/>
          </a:stretch>
        </p:blipFill>
        <p:spPr bwMode="auto">
          <a:xfrm>
            <a:off x="6300788" y="5160963"/>
            <a:ext cx="2547937" cy="151923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212</TotalTime>
  <Words>2980</Words>
  <Application>Microsoft Office PowerPoint</Application>
  <PresentationFormat>On-screen Show (4:3)</PresentationFormat>
  <Paragraphs>372</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DET User</dc:creator>
  <cp:lastModifiedBy>Berwick, Adam</cp:lastModifiedBy>
  <cp:revision>8</cp:revision>
  <dcterms:created xsi:type="dcterms:W3CDTF">2008-03-20T00:07:42Z</dcterms:created>
  <dcterms:modified xsi:type="dcterms:W3CDTF">2015-08-18T22:12:52Z</dcterms:modified>
</cp:coreProperties>
</file>