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58" r:id="rId4"/>
    <p:sldId id="269" r:id="rId5"/>
    <p:sldId id="257" r:id="rId6"/>
    <p:sldId id="266" r:id="rId7"/>
    <p:sldId id="267" r:id="rId8"/>
    <p:sldId id="268" r:id="rId9"/>
    <p:sldId id="263" r:id="rId10"/>
    <p:sldId id="260" r:id="rId11"/>
    <p:sldId id="261"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6D573-2150-4AE1-AF29-45614A0F7B82}" type="datetimeFigureOut">
              <a:rPr lang="en-US" smtClean="0"/>
              <a:pPr/>
              <a:t>8/19/2015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7333C-737F-4A8F-BE4C-36A9CEC0FEFF}" type="slidenum">
              <a:rPr lang="en-GB" smtClean="0"/>
              <a:pPr/>
              <a:t>‹#›</a:t>
            </a:fld>
            <a:endParaRPr lang="en-GB"/>
          </a:p>
        </p:txBody>
      </p:sp>
    </p:spTree>
    <p:extLst>
      <p:ext uri="{BB962C8B-B14F-4D97-AF65-F5344CB8AC3E}">
        <p14:creationId xmlns:p14="http://schemas.microsoft.com/office/powerpoint/2010/main" val="202334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13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GB"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DB447B6-27B4-485B-B91D-576E4C7ED660}" type="datetimeFigureOut">
              <a:rPr lang="en-US" smtClean="0"/>
              <a:pPr/>
              <a:t>8/19/2015</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91CD1AD-DCF8-416B-827A-4236F452B21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BDB447B6-27B4-485B-B91D-576E4C7ED660}" type="datetimeFigureOut">
              <a:rPr lang="en-US" smtClean="0"/>
              <a:pPr/>
              <a:t>8/19/2015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BDB447B6-27B4-485B-B91D-576E4C7ED660}" type="datetimeFigureOut">
              <a:rPr lang="en-US" smtClean="0"/>
              <a:pPr/>
              <a:t>8/19/2015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BDB447B6-27B4-485B-B91D-576E4C7ED660}" type="datetimeFigureOut">
              <a:rPr lang="en-US" smtClean="0"/>
              <a:pPr/>
              <a:t>8/19/2015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BDB447B6-27B4-485B-B91D-576E4C7ED660}" type="datetimeFigureOut">
              <a:rPr lang="en-US" smtClean="0"/>
              <a:pPr/>
              <a:t>8/19/2015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BDB447B6-27B4-485B-B91D-576E4C7ED660}" type="datetimeFigureOut">
              <a:rPr lang="en-US" smtClean="0"/>
              <a:pPr/>
              <a:t>8/19/2015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6" name="Date Placeholder 25"/>
          <p:cNvSpPr>
            <a:spLocks noGrp="1"/>
          </p:cNvSpPr>
          <p:nvPr>
            <p:ph type="dt" sz="half" idx="10"/>
          </p:nvPr>
        </p:nvSpPr>
        <p:spPr/>
        <p:txBody>
          <a:bodyPr rtlCol="0"/>
          <a:lstStyle/>
          <a:p>
            <a:fld id="{BDB447B6-27B4-485B-B91D-576E4C7ED660}" type="datetimeFigureOut">
              <a:rPr lang="en-US" smtClean="0"/>
              <a:pPr/>
              <a:t>8/19/2015</a:t>
            </a:fld>
            <a:endParaRPr lang="en-GB"/>
          </a:p>
        </p:txBody>
      </p:sp>
      <p:sp>
        <p:nvSpPr>
          <p:cNvPr id="27" name="Slide Number Placeholder 26"/>
          <p:cNvSpPr>
            <a:spLocks noGrp="1"/>
          </p:cNvSpPr>
          <p:nvPr>
            <p:ph type="sldNum" sz="quarter" idx="11"/>
          </p:nvPr>
        </p:nvSpPr>
        <p:spPr/>
        <p:txBody>
          <a:bodyPr rtlCol="0"/>
          <a:lstStyle/>
          <a:p>
            <a:fld id="{191CD1AD-DCF8-416B-827A-4236F452B21E}" type="slidenum">
              <a:rPr lang="en-GB" smtClean="0"/>
              <a:pPr/>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GB"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DB447B6-27B4-485B-B91D-576E4C7ED660}" type="datetimeFigureOut">
              <a:rPr lang="en-US" smtClean="0"/>
              <a:pPr/>
              <a:t>8/19/2015</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191CD1AD-DCF8-416B-827A-4236F452B21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7B6-27B4-485B-B91D-576E4C7ED660}" type="datetimeFigureOut">
              <a:rPr lang="en-US" smtClean="0"/>
              <a:pPr/>
              <a:t>8/19/2015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BDB447B6-27B4-485B-B91D-576E4C7ED660}" type="datetimeFigureOut">
              <a:rPr lang="en-US" smtClean="0"/>
              <a:pPr/>
              <a:t>8/19/2015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GB" smtClean="0"/>
              <a:t>Drag picture to placeholder or click icon to add</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fld id="{BDB447B6-27B4-485B-B91D-576E4C7ED660}" type="datetimeFigureOut">
              <a:rPr lang="en-US" smtClean="0"/>
              <a:pPr/>
              <a:t>8/19/2015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DB447B6-27B4-485B-B91D-576E4C7ED660}" type="datetimeFigureOut">
              <a:rPr lang="en-US" smtClean="0"/>
              <a:pPr/>
              <a:t>8/19/2015</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91CD1AD-DCF8-416B-827A-4236F452B21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hyperlink" Target="http://avantfitness.com/images/cardio%20beach.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Respiratory System</a:t>
            </a:r>
            <a:endParaRPr lang="en-GB" dirty="0"/>
          </a:p>
        </p:txBody>
      </p:sp>
      <p:sp>
        <p:nvSpPr>
          <p:cNvPr id="3" name="Subtitle 2"/>
          <p:cNvSpPr>
            <a:spLocks noGrp="1"/>
          </p:cNvSpPr>
          <p:nvPr>
            <p:ph type="subTitle" idx="1"/>
          </p:nvPr>
        </p:nvSpPr>
        <p:spPr/>
        <p:txBody>
          <a:bodyPr/>
          <a:lstStyle/>
          <a:p>
            <a:r>
              <a:rPr lang="en-GB" dirty="0" smtClean="0"/>
              <a:t>(The Lungs and Breathing)</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8229600" cy="1066800"/>
          </a:xfrm>
        </p:spPr>
        <p:txBody>
          <a:bodyPr>
            <a:normAutofit fontScale="90000"/>
          </a:bodyPr>
          <a:lstStyle/>
          <a:p>
            <a:pPr algn="ctr"/>
            <a:r>
              <a:rPr lang="en-GB" dirty="0" smtClean="0"/>
              <a:t>Relative composition of inhaled and exhaled air</a:t>
            </a:r>
            <a:endParaRPr lang="en-GB" dirty="0"/>
          </a:p>
        </p:txBody>
      </p:sp>
      <p:sp>
        <p:nvSpPr>
          <p:cNvPr id="3" name="Content Placeholder 2"/>
          <p:cNvSpPr>
            <a:spLocks noGrp="1"/>
          </p:cNvSpPr>
          <p:nvPr>
            <p:ph idx="1"/>
          </p:nvPr>
        </p:nvSpPr>
        <p:spPr>
          <a:xfrm>
            <a:off x="428596" y="2401824"/>
            <a:ext cx="4686304" cy="4608576"/>
          </a:xfrm>
        </p:spPr>
        <p:txBody>
          <a:bodyPr>
            <a:normAutofit/>
          </a:bodyPr>
          <a:lstStyle/>
          <a:p>
            <a:r>
              <a:rPr lang="en-GB" sz="1600" i="1" dirty="0" smtClean="0"/>
              <a:t>78% nitrogen </a:t>
            </a:r>
          </a:p>
          <a:p>
            <a:r>
              <a:rPr lang="en-GB" sz="1600" b="1" i="1" dirty="0" smtClean="0"/>
              <a:t>21% oxygen</a:t>
            </a:r>
            <a:r>
              <a:rPr lang="en-GB" sz="1600" i="1" dirty="0" smtClean="0"/>
              <a:t> </a:t>
            </a:r>
          </a:p>
          <a:p>
            <a:r>
              <a:rPr lang="en-GB" sz="1600" i="1" dirty="0" smtClean="0"/>
              <a:t>1% inert gas such as argon </a:t>
            </a:r>
          </a:p>
          <a:p>
            <a:r>
              <a:rPr lang="en-GB" sz="1600" b="1" i="1" dirty="0" smtClean="0"/>
              <a:t>0.04% carbon dioxide</a:t>
            </a:r>
            <a:r>
              <a:rPr lang="en-GB" sz="1600" i="1" dirty="0" smtClean="0"/>
              <a:t> </a:t>
            </a:r>
          </a:p>
          <a:p>
            <a:r>
              <a:rPr lang="en-GB" sz="1600" i="1" dirty="0" smtClean="0"/>
              <a:t>little water vapour </a:t>
            </a:r>
          </a:p>
          <a:p>
            <a:endParaRPr lang="en-GB" sz="1600" dirty="0" smtClean="0"/>
          </a:p>
          <a:p>
            <a:endParaRPr lang="en-GB" sz="1600" dirty="0" smtClean="0"/>
          </a:p>
          <a:p>
            <a:endParaRPr lang="en-GB" sz="1600" dirty="0" smtClean="0"/>
          </a:p>
          <a:p>
            <a:r>
              <a:rPr lang="en-GB" sz="1600" dirty="0" smtClean="0"/>
              <a:t>The difference between the amount of oxygen in inhaled and exhaled air is equal to the difference in the amount of carbon dioxide in exhaled and inhaled air.</a:t>
            </a:r>
          </a:p>
          <a:p>
            <a:pPr>
              <a:buNone/>
            </a:pPr>
            <a:endParaRPr lang="en-GB" i="1" dirty="0" smtClean="0"/>
          </a:p>
          <a:p>
            <a:pPr>
              <a:buNone/>
            </a:pPr>
            <a:endParaRPr lang="en-GB" i="1" dirty="0"/>
          </a:p>
        </p:txBody>
      </p:sp>
      <p:sp>
        <p:nvSpPr>
          <p:cNvPr id="4" name="Text Placeholder 3"/>
          <p:cNvSpPr>
            <a:spLocks noGrp="1"/>
          </p:cNvSpPr>
          <p:nvPr>
            <p:ph type="body" idx="4294967295"/>
          </p:nvPr>
        </p:nvSpPr>
        <p:spPr>
          <a:xfrm>
            <a:off x="0" y="1928813"/>
            <a:ext cx="4040188" cy="500062"/>
          </a:xfrm>
        </p:spPr>
        <p:txBody>
          <a:bodyPr>
            <a:normAutofit fontScale="47500" lnSpcReduction="20000"/>
          </a:bodyPr>
          <a:lstStyle/>
          <a:p>
            <a:r>
              <a:rPr lang="en-GB" sz="3400" dirty="0" smtClean="0"/>
              <a:t>Inhaled air has the same composition as normal air, it contains:</a:t>
            </a:r>
          </a:p>
          <a:p>
            <a:endParaRPr lang="en-GB" dirty="0"/>
          </a:p>
        </p:txBody>
      </p:sp>
      <p:sp>
        <p:nvSpPr>
          <p:cNvPr id="5" name="Text Placeholder 4"/>
          <p:cNvSpPr>
            <a:spLocks noGrp="1"/>
          </p:cNvSpPr>
          <p:nvPr>
            <p:ph type="body" sz="quarter" idx="4294967295"/>
          </p:nvPr>
        </p:nvSpPr>
        <p:spPr>
          <a:xfrm>
            <a:off x="5102225" y="1928813"/>
            <a:ext cx="4041775" cy="714375"/>
          </a:xfrm>
        </p:spPr>
        <p:txBody>
          <a:bodyPr>
            <a:normAutofit fontScale="47500" lnSpcReduction="20000"/>
          </a:bodyPr>
          <a:lstStyle/>
          <a:p>
            <a:r>
              <a:rPr lang="en-GB" sz="2900" dirty="0" smtClean="0"/>
              <a:t>Exhaled air contains less oxygen and more carbon dioxide, it is also saturated with water vapour. Exhaled air contains:</a:t>
            </a:r>
          </a:p>
          <a:p>
            <a:endParaRPr lang="en-GB" dirty="0"/>
          </a:p>
        </p:txBody>
      </p:sp>
      <p:sp>
        <p:nvSpPr>
          <p:cNvPr id="6" name="Content Placeholder 5"/>
          <p:cNvSpPr>
            <a:spLocks noGrp="1"/>
          </p:cNvSpPr>
          <p:nvPr>
            <p:ph sz="quarter" idx="4294967295"/>
          </p:nvPr>
        </p:nvSpPr>
        <p:spPr>
          <a:xfrm>
            <a:off x="5102225" y="2571750"/>
            <a:ext cx="4041775" cy="3951288"/>
          </a:xfrm>
        </p:spPr>
        <p:txBody>
          <a:bodyPr>
            <a:normAutofit/>
          </a:bodyPr>
          <a:lstStyle/>
          <a:p>
            <a:r>
              <a:rPr lang="en-GB" sz="1600" i="1" dirty="0" smtClean="0"/>
              <a:t>78% nitrogen </a:t>
            </a:r>
          </a:p>
          <a:p>
            <a:r>
              <a:rPr lang="en-GB" sz="1600" b="1" i="1" dirty="0" smtClean="0"/>
              <a:t>17% oxygen</a:t>
            </a:r>
            <a:r>
              <a:rPr lang="en-GB" sz="1600" i="1" dirty="0" smtClean="0"/>
              <a:t> </a:t>
            </a:r>
          </a:p>
          <a:p>
            <a:r>
              <a:rPr lang="en-GB" sz="1600" i="1" dirty="0" smtClean="0"/>
              <a:t>1% inert gas such as argon </a:t>
            </a:r>
          </a:p>
          <a:p>
            <a:r>
              <a:rPr lang="en-GB" sz="1600" b="1" i="1" dirty="0" smtClean="0"/>
              <a:t>4% carbon dioxide</a:t>
            </a:r>
            <a:r>
              <a:rPr lang="en-GB" sz="1600" i="1" dirty="0" smtClean="0"/>
              <a:t> </a:t>
            </a:r>
          </a:p>
          <a:p>
            <a:r>
              <a:rPr lang="en-GB" sz="1600" b="1" i="1" dirty="0" smtClean="0"/>
              <a:t>saturated with water vapour</a:t>
            </a:r>
            <a:r>
              <a:rPr lang="en-GB" sz="1600" i="1" dirty="0" smtClean="0"/>
              <a:t> </a:t>
            </a:r>
          </a:p>
          <a:p>
            <a:endParaRPr lang="en-GB" sz="1600" dirty="0" smtClean="0"/>
          </a:p>
          <a:p>
            <a:endParaRPr lang="en-GB" sz="1600" dirty="0"/>
          </a:p>
          <a:p>
            <a:pPr>
              <a:buNone/>
            </a:pPr>
            <a:r>
              <a:rPr lang="en-GB" sz="1600" dirty="0" smtClean="0"/>
              <a:t>The special </a:t>
            </a:r>
            <a:r>
              <a:rPr lang="en-GB" sz="1600" dirty="0" err="1" smtClean="0"/>
              <a:t>adaptions</a:t>
            </a:r>
            <a:r>
              <a:rPr lang="en-GB" sz="1600" dirty="0" smtClean="0"/>
              <a:t> of the alveoli for gas exchange are:</a:t>
            </a:r>
          </a:p>
          <a:p>
            <a:r>
              <a:rPr lang="en-GB" sz="1600" i="1" dirty="0" smtClean="0"/>
              <a:t>Thin walls </a:t>
            </a:r>
          </a:p>
          <a:p>
            <a:r>
              <a:rPr lang="en-GB" sz="1600" i="1" dirty="0" smtClean="0"/>
              <a:t>Huge surface area </a:t>
            </a:r>
          </a:p>
          <a:p>
            <a:r>
              <a:rPr lang="en-GB" sz="1600" i="1" dirty="0" smtClean="0"/>
              <a:t>Covered in capillaries to provide blood </a:t>
            </a:r>
          </a:p>
          <a:p>
            <a:r>
              <a:rPr lang="en-GB" sz="1600" i="1" dirty="0" smtClean="0"/>
              <a:t>A wet lining to dissolve gases</a:t>
            </a:r>
            <a:endParaRPr lang="en-GB" sz="1600" dirty="0"/>
          </a:p>
        </p:txBody>
      </p:sp>
      <p:pic>
        <p:nvPicPr>
          <p:cNvPr id="1030" name="Picture 6" descr="http://www.tennoji-h.oku.ed.jp/tennoji/oka/2004/carbon%20dioxide.gif"/>
          <p:cNvPicPr>
            <a:picLocks noChangeAspect="1" noChangeArrowheads="1"/>
          </p:cNvPicPr>
          <p:nvPr/>
        </p:nvPicPr>
        <p:blipFill>
          <a:blip r:embed="rId3" cstate="print"/>
          <a:srcRect l="4421" r="7169"/>
          <a:stretch>
            <a:fillRect/>
          </a:stretch>
        </p:blipFill>
        <p:spPr bwMode="auto">
          <a:xfrm rot="20176131">
            <a:off x="3071802" y="2357430"/>
            <a:ext cx="1323143" cy="894957"/>
          </a:xfrm>
          <a:prstGeom prst="rect">
            <a:avLst/>
          </a:prstGeom>
          <a:noFill/>
        </p:spPr>
      </p:pic>
      <p:pic>
        <p:nvPicPr>
          <p:cNvPr id="10" name="Picture 6" descr="http://www.tennoji-h.oku.ed.jp/tennoji/oka/2004/carbon%20dioxide.gif"/>
          <p:cNvPicPr>
            <a:picLocks noChangeAspect="1" noChangeArrowheads="1"/>
          </p:cNvPicPr>
          <p:nvPr/>
        </p:nvPicPr>
        <p:blipFill>
          <a:blip r:embed="rId3" cstate="print"/>
          <a:srcRect l="4421" r="7169"/>
          <a:stretch>
            <a:fillRect/>
          </a:stretch>
        </p:blipFill>
        <p:spPr bwMode="auto">
          <a:xfrm>
            <a:off x="1071538" y="5963043"/>
            <a:ext cx="1323143" cy="894957"/>
          </a:xfrm>
          <a:prstGeom prst="rect">
            <a:avLst/>
          </a:prstGeom>
          <a:noFill/>
        </p:spPr>
      </p:pic>
      <p:pic>
        <p:nvPicPr>
          <p:cNvPr id="11" name="Picture 6" descr="http://www.tennoji-h.oku.ed.jp/tennoji/oka/2004/carbon%20dioxide.gif"/>
          <p:cNvPicPr>
            <a:picLocks noChangeAspect="1" noChangeArrowheads="1"/>
          </p:cNvPicPr>
          <p:nvPr/>
        </p:nvPicPr>
        <p:blipFill>
          <a:blip r:embed="rId3" cstate="print"/>
          <a:srcRect l="4421" r="7169"/>
          <a:stretch>
            <a:fillRect/>
          </a:stretch>
        </p:blipFill>
        <p:spPr bwMode="auto">
          <a:xfrm>
            <a:off x="8087831" y="2714621"/>
            <a:ext cx="1056169" cy="714379"/>
          </a:xfrm>
          <a:prstGeom prst="rect">
            <a:avLst/>
          </a:prstGeom>
          <a:noFill/>
        </p:spPr>
      </p:pic>
      <p:pic>
        <p:nvPicPr>
          <p:cNvPr id="12" name="Picture 6" descr="http://www.tennoji-h.oku.ed.jp/tennoji/oka/2004/carbon%20dioxide.gif"/>
          <p:cNvPicPr>
            <a:picLocks noChangeAspect="1" noChangeArrowheads="1"/>
          </p:cNvPicPr>
          <p:nvPr/>
        </p:nvPicPr>
        <p:blipFill>
          <a:blip r:embed="rId3" cstate="print"/>
          <a:srcRect l="4421" r="7169"/>
          <a:stretch>
            <a:fillRect/>
          </a:stretch>
        </p:blipFill>
        <p:spPr bwMode="auto">
          <a:xfrm rot="2012160">
            <a:off x="1994445" y="933922"/>
            <a:ext cx="1323143" cy="894957"/>
          </a:xfrm>
          <a:prstGeom prst="rect">
            <a:avLst/>
          </a:prstGeom>
          <a:noFill/>
        </p:spPr>
      </p:pic>
      <p:pic>
        <p:nvPicPr>
          <p:cNvPr id="1032" name="Picture 8" descr="http://www.globalwarmingart.com/images/a/a4/Oxygen_Molecule_VdW.png"/>
          <p:cNvPicPr>
            <a:picLocks noChangeAspect="1" noChangeArrowheads="1"/>
          </p:cNvPicPr>
          <p:nvPr/>
        </p:nvPicPr>
        <p:blipFill>
          <a:blip r:embed="rId4" cstate="print"/>
          <a:srcRect/>
          <a:stretch>
            <a:fillRect/>
          </a:stretch>
        </p:blipFill>
        <p:spPr bwMode="auto">
          <a:xfrm>
            <a:off x="3357554" y="3714752"/>
            <a:ext cx="1158454" cy="857256"/>
          </a:xfrm>
          <a:prstGeom prst="rect">
            <a:avLst/>
          </a:prstGeom>
          <a:noFill/>
        </p:spPr>
      </p:pic>
      <p:pic>
        <p:nvPicPr>
          <p:cNvPr id="14" name="Picture 8" descr="http://www.globalwarmingart.com/images/a/a4/Oxygen_Molecule_VdW.png"/>
          <p:cNvPicPr>
            <a:picLocks noChangeAspect="1" noChangeArrowheads="1"/>
          </p:cNvPicPr>
          <p:nvPr/>
        </p:nvPicPr>
        <p:blipFill>
          <a:blip r:embed="rId4" cstate="print"/>
          <a:srcRect/>
          <a:stretch>
            <a:fillRect/>
          </a:stretch>
        </p:blipFill>
        <p:spPr bwMode="auto">
          <a:xfrm rot="2311499">
            <a:off x="-216325" y="5196676"/>
            <a:ext cx="1158454" cy="857256"/>
          </a:xfrm>
          <a:prstGeom prst="rect">
            <a:avLst/>
          </a:prstGeom>
          <a:noFill/>
        </p:spPr>
      </p:pic>
      <p:pic>
        <p:nvPicPr>
          <p:cNvPr id="15" name="Picture 8" descr="http://www.globalwarmingart.com/images/a/a4/Oxygen_Molecule_VdW.png"/>
          <p:cNvPicPr>
            <a:picLocks noChangeAspect="1" noChangeArrowheads="1"/>
          </p:cNvPicPr>
          <p:nvPr/>
        </p:nvPicPr>
        <p:blipFill>
          <a:blip r:embed="rId4" cstate="print"/>
          <a:srcRect/>
          <a:stretch>
            <a:fillRect/>
          </a:stretch>
        </p:blipFill>
        <p:spPr bwMode="auto">
          <a:xfrm rot="19959565">
            <a:off x="6643702" y="857232"/>
            <a:ext cx="1158454" cy="857256"/>
          </a:xfrm>
          <a:prstGeom prst="rect">
            <a:avLst/>
          </a:prstGeom>
          <a:noFill/>
        </p:spPr>
      </p:pic>
      <p:pic>
        <p:nvPicPr>
          <p:cNvPr id="1034" name="Picture 10" descr="http://www.globalwarmingart.com/images/archive/f/f6/20070130055347!Nitrogen_Molecule_VdW.png"/>
          <p:cNvPicPr>
            <a:picLocks noChangeAspect="1" noChangeArrowheads="1"/>
          </p:cNvPicPr>
          <p:nvPr/>
        </p:nvPicPr>
        <p:blipFill>
          <a:blip r:embed="rId5" cstate="print"/>
          <a:srcRect/>
          <a:stretch>
            <a:fillRect/>
          </a:stretch>
        </p:blipFill>
        <p:spPr bwMode="auto">
          <a:xfrm rot="20479657">
            <a:off x="-180061" y="513291"/>
            <a:ext cx="1113992" cy="843596"/>
          </a:xfrm>
          <a:prstGeom prst="rect">
            <a:avLst/>
          </a:prstGeom>
          <a:noFill/>
        </p:spPr>
      </p:pic>
      <p:pic>
        <p:nvPicPr>
          <p:cNvPr id="17" name="Picture 10" descr="http://www.globalwarmingart.com/images/archive/f/f6/20070130055347!Nitrogen_Molecule_VdW.png"/>
          <p:cNvPicPr>
            <a:picLocks noChangeAspect="1" noChangeArrowheads="1"/>
          </p:cNvPicPr>
          <p:nvPr/>
        </p:nvPicPr>
        <p:blipFill>
          <a:blip r:embed="rId5" cstate="print"/>
          <a:srcRect/>
          <a:stretch>
            <a:fillRect/>
          </a:stretch>
        </p:blipFill>
        <p:spPr bwMode="auto">
          <a:xfrm rot="20479657">
            <a:off x="7463806" y="4799570"/>
            <a:ext cx="1113992" cy="843596"/>
          </a:xfrm>
          <a:prstGeom prst="rect">
            <a:avLst/>
          </a:prstGeom>
          <a:noFill/>
        </p:spPr>
      </p:pic>
      <p:pic>
        <p:nvPicPr>
          <p:cNvPr id="18" name="Picture 10" descr="http://www.globalwarmingart.com/images/archive/f/f6/20070130055347!Nitrogen_Molecule_VdW.png"/>
          <p:cNvPicPr>
            <a:picLocks noChangeAspect="1" noChangeArrowheads="1"/>
          </p:cNvPicPr>
          <p:nvPr/>
        </p:nvPicPr>
        <p:blipFill>
          <a:blip r:embed="rId5" cstate="print"/>
          <a:srcRect/>
          <a:stretch>
            <a:fillRect/>
          </a:stretch>
        </p:blipFill>
        <p:spPr bwMode="auto">
          <a:xfrm rot="20479657">
            <a:off x="3463278" y="5656826"/>
            <a:ext cx="1113992" cy="8435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28604"/>
            <a:ext cx="7772400" cy="1362075"/>
          </a:xfrm>
        </p:spPr>
        <p:txBody>
          <a:bodyPr/>
          <a:lstStyle/>
          <a:p>
            <a:r>
              <a:rPr lang="en-GB" dirty="0" smtClean="0">
                <a:solidFill>
                  <a:schemeClr val="accent1">
                    <a:lumMod val="75000"/>
                  </a:schemeClr>
                </a:solidFill>
              </a:rPr>
              <a:t>Aerobic and Anaerobic</a:t>
            </a:r>
            <a:endParaRPr lang="en-GB" dirty="0">
              <a:solidFill>
                <a:schemeClr val="accent1">
                  <a:lumMod val="75000"/>
                </a:schemeClr>
              </a:solidFill>
            </a:endParaRPr>
          </a:p>
        </p:txBody>
      </p:sp>
      <p:sp>
        <p:nvSpPr>
          <p:cNvPr id="6" name="Text Placeholder 5"/>
          <p:cNvSpPr>
            <a:spLocks noGrp="1"/>
          </p:cNvSpPr>
          <p:nvPr>
            <p:ph type="body" idx="1"/>
          </p:nvPr>
        </p:nvSpPr>
        <p:spPr>
          <a:xfrm>
            <a:off x="428596" y="1785926"/>
            <a:ext cx="7772400" cy="1285884"/>
          </a:xfrm>
        </p:spPr>
        <p:txBody>
          <a:bodyPr/>
          <a:lstStyle/>
          <a:p>
            <a:r>
              <a:rPr lang="en-GB" dirty="0">
                <a:solidFill>
                  <a:srgbClr val="C00000"/>
                </a:solidFill>
              </a:rPr>
              <a:t>Aerobic </a:t>
            </a:r>
            <a:r>
              <a:rPr lang="en-GB" dirty="0" smtClean="0">
                <a:solidFill>
                  <a:srgbClr val="C00000"/>
                </a:solidFill>
              </a:rPr>
              <a:t>respiration</a:t>
            </a:r>
            <a:endParaRPr lang="en-GB" dirty="0"/>
          </a:p>
        </p:txBody>
      </p:sp>
      <p:sp>
        <p:nvSpPr>
          <p:cNvPr id="3" name="Content Placeholder 2"/>
          <p:cNvSpPr>
            <a:spLocks noGrp="1"/>
          </p:cNvSpPr>
          <p:nvPr>
            <p:ph sz="half" idx="4294967295"/>
          </p:nvPr>
        </p:nvSpPr>
        <p:spPr>
          <a:xfrm>
            <a:off x="0" y="2286000"/>
            <a:ext cx="4041775" cy="3886200"/>
          </a:xfrm>
        </p:spPr>
        <p:txBody>
          <a:bodyPr>
            <a:normAutofit fontScale="92500" lnSpcReduction="20000"/>
          </a:bodyPr>
          <a:lstStyle/>
          <a:p>
            <a:pPr>
              <a:buNone/>
            </a:pPr>
            <a:r>
              <a:rPr lang="en-GB" sz="1500" b="1" dirty="0" smtClean="0"/>
              <a:t>Aerobic respiration</a:t>
            </a:r>
            <a:r>
              <a:rPr lang="en-GB" sz="1500" dirty="0" smtClean="0"/>
              <a:t> uses oxygen to oxidise glucose and produce energy. </a:t>
            </a:r>
          </a:p>
          <a:p>
            <a:pPr>
              <a:buNone/>
            </a:pPr>
            <a:endParaRPr lang="en-GB" sz="1500" dirty="0" smtClean="0"/>
          </a:p>
          <a:p>
            <a:pPr>
              <a:buNone/>
            </a:pPr>
            <a:r>
              <a:rPr lang="en-GB" sz="1500" dirty="0" smtClean="0"/>
              <a:t>The equation for the oxidation of glucose is:</a:t>
            </a:r>
          </a:p>
          <a:p>
            <a:pPr>
              <a:buNone/>
            </a:pPr>
            <a:r>
              <a:rPr lang="en-GB" sz="1400" dirty="0" smtClean="0">
                <a:solidFill>
                  <a:schemeClr val="tx2">
                    <a:lumMod val="60000"/>
                    <a:lumOff val="40000"/>
                  </a:schemeClr>
                </a:solidFill>
              </a:rPr>
              <a:t>	</a:t>
            </a:r>
            <a:r>
              <a:rPr lang="en-GB" sz="1400" dirty="0" smtClean="0">
                <a:solidFill>
                  <a:schemeClr val="accent4">
                    <a:lumMod val="75000"/>
                  </a:schemeClr>
                </a:solidFill>
              </a:rPr>
              <a:t>C</a:t>
            </a:r>
            <a:r>
              <a:rPr lang="en-GB" sz="1400" baseline="-25000" dirty="0" smtClean="0">
                <a:solidFill>
                  <a:schemeClr val="accent4">
                    <a:lumMod val="75000"/>
                  </a:schemeClr>
                </a:solidFill>
              </a:rPr>
              <a:t>6</a:t>
            </a:r>
            <a:r>
              <a:rPr lang="en-GB" sz="1400" dirty="0" smtClean="0">
                <a:solidFill>
                  <a:schemeClr val="accent4">
                    <a:lumMod val="75000"/>
                  </a:schemeClr>
                </a:solidFill>
              </a:rPr>
              <a:t>H</a:t>
            </a:r>
            <a:r>
              <a:rPr lang="en-GB" sz="1400" baseline="-25000" dirty="0" smtClean="0">
                <a:solidFill>
                  <a:schemeClr val="accent4">
                    <a:lumMod val="75000"/>
                  </a:schemeClr>
                </a:solidFill>
              </a:rPr>
              <a:t>12</a:t>
            </a:r>
            <a:r>
              <a:rPr lang="en-GB" sz="1400" dirty="0" smtClean="0">
                <a:solidFill>
                  <a:schemeClr val="accent4">
                    <a:lumMod val="75000"/>
                  </a:schemeClr>
                </a:solidFill>
              </a:rPr>
              <a:t>O</a:t>
            </a:r>
            <a:r>
              <a:rPr lang="en-GB" sz="1400" baseline="-25000" dirty="0" smtClean="0">
                <a:solidFill>
                  <a:schemeClr val="accent4">
                    <a:lumMod val="75000"/>
                  </a:schemeClr>
                </a:solidFill>
              </a:rPr>
              <a:t>6</a:t>
            </a:r>
            <a:r>
              <a:rPr lang="en-GB" sz="1400" dirty="0" smtClean="0">
                <a:solidFill>
                  <a:schemeClr val="accent4">
                    <a:lumMod val="75000"/>
                  </a:schemeClr>
                </a:solidFill>
              </a:rPr>
              <a:t> + 6O</a:t>
            </a:r>
            <a:r>
              <a:rPr lang="en-GB" sz="1400" baseline="-25000" dirty="0" smtClean="0">
                <a:solidFill>
                  <a:schemeClr val="accent4">
                    <a:lumMod val="75000"/>
                  </a:schemeClr>
                </a:solidFill>
              </a:rPr>
              <a:t>2</a:t>
            </a:r>
            <a:r>
              <a:rPr lang="en-GB" sz="1400" dirty="0" smtClean="0">
                <a:solidFill>
                  <a:schemeClr val="accent4">
                    <a:lumMod val="75000"/>
                  </a:schemeClr>
                </a:solidFill>
              </a:rPr>
              <a:t> → 6CO</a:t>
            </a:r>
            <a:r>
              <a:rPr lang="en-GB" sz="1400" baseline="-25000" dirty="0" smtClean="0">
                <a:solidFill>
                  <a:schemeClr val="accent4">
                    <a:lumMod val="75000"/>
                  </a:schemeClr>
                </a:solidFill>
              </a:rPr>
              <a:t>2</a:t>
            </a:r>
            <a:r>
              <a:rPr lang="en-GB" sz="1400" dirty="0" smtClean="0">
                <a:solidFill>
                  <a:schemeClr val="accent4">
                    <a:lumMod val="75000"/>
                  </a:schemeClr>
                </a:solidFill>
              </a:rPr>
              <a:t> + 6H</a:t>
            </a:r>
            <a:r>
              <a:rPr lang="en-GB" sz="1400" baseline="-25000" dirty="0" smtClean="0">
                <a:solidFill>
                  <a:schemeClr val="accent4">
                    <a:lumMod val="75000"/>
                  </a:schemeClr>
                </a:solidFill>
              </a:rPr>
              <a:t>2</a:t>
            </a:r>
            <a:r>
              <a:rPr lang="en-GB" sz="1400" dirty="0" smtClean="0">
                <a:solidFill>
                  <a:schemeClr val="accent4">
                    <a:lumMod val="75000"/>
                  </a:schemeClr>
                </a:solidFill>
              </a:rPr>
              <a:t>O + Energy released</a:t>
            </a:r>
          </a:p>
          <a:p>
            <a:pPr>
              <a:buNone/>
            </a:pPr>
            <a:r>
              <a:rPr lang="en-GB" sz="1400" dirty="0">
                <a:solidFill>
                  <a:schemeClr val="tx2">
                    <a:lumMod val="60000"/>
                    <a:lumOff val="40000"/>
                  </a:schemeClr>
                </a:solidFill>
              </a:rPr>
              <a:t>	</a:t>
            </a:r>
            <a:r>
              <a:rPr lang="en-GB" sz="1400" dirty="0" smtClean="0">
                <a:solidFill>
                  <a:schemeClr val="accent5">
                    <a:lumMod val="75000"/>
                  </a:schemeClr>
                </a:solidFill>
              </a:rPr>
              <a:t>Glucose + Oxygen → Carbon dioxide + water + APT(Energy released)</a:t>
            </a:r>
          </a:p>
          <a:p>
            <a:endParaRPr lang="en-GB" sz="1400" dirty="0" smtClean="0"/>
          </a:p>
          <a:p>
            <a:pPr>
              <a:buNone/>
            </a:pPr>
            <a:r>
              <a:rPr lang="en-GB" sz="1400" dirty="0" smtClean="0"/>
              <a:t>Here are a few examples of common types of aerobic exercise: </a:t>
            </a:r>
          </a:p>
          <a:p>
            <a:pPr>
              <a:buNone/>
            </a:pPr>
            <a:r>
              <a:rPr lang="en-GB" sz="1400" dirty="0" smtClean="0">
                <a:solidFill>
                  <a:schemeClr val="accent2"/>
                </a:solidFill>
              </a:rPr>
              <a:t>if a steady pace is maintained</a:t>
            </a:r>
          </a:p>
          <a:p>
            <a:pPr>
              <a:buFont typeface="Wingdings" pitchFamily="2" charset="2"/>
              <a:buChar char="v"/>
            </a:pPr>
            <a:r>
              <a:rPr lang="en-GB" sz="1400" dirty="0" smtClean="0"/>
              <a:t>	</a:t>
            </a:r>
            <a:r>
              <a:rPr lang="en-GB" sz="1400" dirty="0" smtClean="0">
                <a:solidFill>
                  <a:srgbClr val="7030A0"/>
                </a:solidFill>
              </a:rPr>
              <a:t>Swimming </a:t>
            </a:r>
          </a:p>
          <a:p>
            <a:pPr>
              <a:buFont typeface="Wingdings" pitchFamily="2" charset="2"/>
              <a:buChar char="v"/>
            </a:pPr>
            <a:r>
              <a:rPr lang="en-GB" sz="1400" dirty="0" smtClean="0">
                <a:solidFill>
                  <a:srgbClr val="7030A0"/>
                </a:solidFill>
              </a:rPr>
              <a:t>	Cycling </a:t>
            </a:r>
          </a:p>
          <a:p>
            <a:pPr>
              <a:buFont typeface="Wingdings" pitchFamily="2" charset="2"/>
              <a:buChar char="v"/>
            </a:pPr>
            <a:r>
              <a:rPr lang="en-GB" sz="1400" dirty="0" smtClean="0">
                <a:solidFill>
                  <a:srgbClr val="7030A0"/>
                </a:solidFill>
              </a:rPr>
              <a:t>	Rowing </a:t>
            </a:r>
          </a:p>
          <a:p>
            <a:pPr>
              <a:buFont typeface="Wingdings" pitchFamily="2" charset="2"/>
              <a:buChar char="v"/>
            </a:pPr>
            <a:r>
              <a:rPr lang="en-GB" sz="1400" dirty="0" smtClean="0">
                <a:solidFill>
                  <a:srgbClr val="7030A0"/>
                </a:solidFill>
              </a:rPr>
              <a:t>	Jogging</a:t>
            </a:r>
          </a:p>
          <a:p>
            <a:pPr>
              <a:buFont typeface="Wingdings" pitchFamily="2" charset="2"/>
              <a:buChar char="v"/>
            </a:pPr>
            <a:r>
              <a:rPr lang="en-GB" sz="1400" dirty="0" smtClean="0">
                <a:solidFill>
                  <a:srgbClr val="7030A0"/>
                </a:solidFill>
              </a:rPr>
              <a:t>	Cycling</a:t>
            </a:r>
          </a:p>
          <a:p>
            <a:endParaRPr lang="en-GB" sz="1200" b="1" dirty="0" smtClean="0"/>
          </a:p>
          <a:p>
            <a:pPr>
              <a:buNone/>
            </a:pPr>
            <a:r>
              <a:rPr lang="en-GB" sz="1200" dirty="0" smtClean="0"/>
              <a:t>	</a:t>
            </a:r>
            <a:endParaRPr lang="en-GB" sz="1200" dirty="0"/>
          </a:p>
        </p:txBody>
      </p:sp>
      <p:sp>
        <p:nvSpPr>
          <p:cNvPr id="7" name="Text Placeholder 6"/>
          <p:cNvSpPr>
            <a:spLocks noGrp="1"/>
          </p:cNvSpPr>
          <p:nvPr>
            <p:ph type="body" sz="quarter" idx="4294967295"/>
          </p:nvPr>
        </p:nvSpPr>
        <p:spPr>
          <a:xfrm>
            <a:off x="5102225" y="1785938"/>
            <a:ext cx="4041775" cy="457200"/>
          </a:xfrm>
        </p:spPr>
        <p:txBody>
          <a:bodyPr>
            <a:normAutofit fontScale="92500" lnSpcReduction="10000"/>
          </a:bodyPr>
          <a:lstStyle/>
          <a:p>
            <a:pPr>
              <a:buNone/>
            </a:pPr>
            <a:r>
              <a:rPr lang="en-GB" dirty="0">
                <a:solidFill>
                  <a:srgbClr val="C00000"/>
                </a:solidFill>
              </a:rPr>
              <a:t>Anaerobic respiration</a:t>
            </a:r>
          </a:p>
          <a:p>
            <a:endParaRPr lang="en-GB" dirty="0"/>
          </a:p>
        </p:txBody>
      </p:sp>
      <p:sp>
        <p:nvSpPr>
          <p:cNvPr id="8" name="Content Placeholder 7"/>
          <p:cNvSpPr>
            <a:spLocks noGrp="1"/>
          </p:cNvSpPr>
          <p:nvPr>
            <p:ph sz="quarter" idx="4294967295"/>
          </p:nvPr>
        </p:nvSpPr>
        <p:spPr>
          <a:xfrm>
            <a:off x="4459288" y="2357438"/>
            <a:ext cx="4684712" cy="3959225"/>
          </a:xfrm>
        </p:spPr>
        <p:txBody>
          <a:bodyPr>
            <a:normAutofit fontScale="55000" lnSpcReduction="20000"/>
          </a:bodyPr>
          <a:lstStyle/>
          <a:p>
            <a:pPr algn="just">
              <a:buNone/>
            </a:pPr>
            <a:r>
              <a:rPr lang="en-GB" sz="2600" dirty="0" smtClean="0"/>
              <a:t>      When a person is doing very fast or powerful exercise the blood cannot immediately supply enough oxygen so another sort of respiration occurs. </a:t>
            </a:r>
          </a:p>
          <a:p>
            <a:pPr algn="just">
              <a:buNone/>
            </a:pPr>
            <a:r>
              <a:rPr lang="en-GB" sz="2600" dirty="0" smtClean="0"/>
              <a:t>      This converts glucose into energy without the need for oxygen and is known as; </a:t>
            </a:r>
          </a:p>
          <a:p>
            <a:pPr algn="ctr">
              <a:buNone/>
            </a:pPr>
            <a:r>
              <a:rPr lang="en-GB" sz="2600" b="1" dirty="0" smtClean="0"/>
              <a:t>anaerobic respiration</a:t>
            </a:r>
            <a:r>
              <a:rPr lang="en-GB" sz="2600" dirty="0" smtClean="0"/>
              <a:t>. </a:t>
            </a:r>
          </a:p>
          <a:p>
            <a:pPr algn="just">
              <a:buNone/>
            </a:pPr>
            <a:r>
              <a:rPr lang="en-GB" sz="2600" dirty="0" smtClean="0"/>
              <a:t>	The reaction is:</a:t>
            </a:r>
          </a:p>
          <a:p>
            <a:pPr algn="just">
              <a:buNone/>
            </a:pPr>
            <a:r>
              <a:rPr lang="en-GB" sz="2600" dirty="0" smtClean="0"/>
              <a:t>	</a:t>
            </a:r>
            <a:r>
              <a:rPr lang="en-GB" sz="2600" dirty="0" smtClean="0">
                <a:solidFill>
                  <a:schemeClr val="accent5">
                    <a:lumMod val="75000"/>
                  </a:schemeClr>
                </a:solidFill>
              </a:rPr>
              <a:t>Glucose → Energy released + lactic acid </a:t>
            </a:r>
          </a:p>
          <a:p>
            <a:pPr algn="just">
              <a:buNone/>
            </a:pPr>
            <a:r>
              <a:rPr lang="en-GB" sz="2600" dirty="0" smtClean="0"/>
              <a:t>	</a:t>
            </a:r>
          </a:p>
          <a:p>
            <a:pPr algn="just">
              <a:buNone/>
            </a:pPr>
            <a:r>
              <a:rPr lang="en-GB" sz="2600" dirty="0"/>
              <a:t>	</a:t>
            </a:r>
            <a:r>
              <a:rPr lang="en-GB" sz="2600" dirty="0" smtClean="0"/>
              <a:t>The lactic acid builds up in the muscles. </a:t>
            </a:r>
          </a:p>
          <a:p>
            <a:pPr algn="just">
              <a:buNone/>
            </a:pPr>
            <a:r>
              <a:rPr lang="en-GB" sz="2600" dirty="0" smtClean="0"/>
              <a:t>      High lactic acid concentrations are painful and felt as </a:t>
            </a:r>
            <a:r>
              <a:rPr lang="en-GB" sz="2600" b="1" dirty="0" smtClean="0"/>
              <a:t>cramp</a:t>
            </a:r>
            <a:r>
              <a:rPr lang="en-GB" sz="2600" dirty="0" smtClean="0"/>
              <a:t>.</a:t>
            </a:r>
          </a:p>
          <a:p>
            <a:pPr algn="just">
              <a:buNone/>
            </a:pPr>
            <a:endParaRPr lang="en-GB" sz="2600" dirty="0"/>
          </a:p>
          <a:p>
            <a:pPr>
              <a:buClr>
                <a:srgbClr val="7030A0"/>
              </a:buClr>
              <a:buNone/>
            </a:pPr>
            <a:r>
              <a:rPr lang="en-GB" sz="2600" dirty="0" smtClean="0"/>
              <a:t>Examples of anaerobic exercise are: </a:t>
            </a:r>
            <a:br>
              <a:rPr lang="en-GB" sz="2600" dirty="0" smtClean="0"/>
            </a:br>
            <a:r>
              <a:rPr lang="en-GB" sz="2600" dirty="0" smtClean="0"/>
              <a:t>Sprinting </a:t>
            </a:r>
            <a:br>
              <a:rPr lang="en-GB" sz="2600" dirty="0" smtClean="0"/>
            </a:br>
            <a:r>
              <a:rPr lang="en-GB" sz="2600" dirty="0" smtClean="0"/>
              <a:t>Weightlifting </a:t>
            </a:r>
            <a:br>
              <a:rPr lang="en-GB" sz="2600" dirty="0" smtClean="0"/>
            </a:br>
            <a:r>
              <a:rPr lang="en-GB" sz="2600" dirty="0" smtClean="0"/>
              <a:t>Push ups </a:t>
            </a:r>
            <a:br>
              <a:rPr lang="en-GB" sz="2600" dirty="0" smtClean="0"/>
            </a:br>
            <a:r>
              <a:rPr lang="en-GB" sz="2600" dirty="0" smtClean="0"/>
              <a:t>Pull ups </a:t>
            </a:r>
            <a:br>
              <a:rPr lang="en-GB" sz="2600" dirty="0" smtClean="0"/>
            </a:br>
            <a:endParaRPr lang="en-GB" sz="2600" dirty="0" smtClean="0"/>
          </a:p>
          <a:p>
            <a:pPr>
              <a:buNone/>
            </a:pPr>
            <a:endParaRPr lang="en-GB" dirty="0"/>
          </a:p>
        </p:txBody>
      </p:sp>
      <p:pic>
        <p:nvPicPr>
          <p:cNvPr id="15362" name="Picture 2" descr="http://static.howstuffworks.com/gif/weight-lifting-for-women-115.jpg"/>
          <p:cNvPicPr>
            <a:picLocks noChangeAspect="1" noChangeArrowheads="1"/>
          </p:cNvPicPr>
          <p:nvPr/>
        </p:nvPicPr>
        <p:blipFill>
          <a:blip r:embed="rId3" cstate="print"/>
          <a:srcRect/>
          <a:stretch>
            <a:fillRect/>
          </a:stretch>
        </p:blipFill>
        <p:spPr bwMode="auto">
          <a:xfrm>
            <a:off x="7500958" y="5357826"/>
            <a:ext cx="1008038" cy="1000363"/>
          </a:xfrm>
          <a:prstGeom prst="rect">
            <a:avLst/>
          </a:prstGeom>
          <a:noFill/>
        </p:spPr>
      </p:pic>
      <p:pic>
        <p:nvPicPr>
          <p:cNvPr id="15364" name="Picture 4" descr="See full size image">
            <a:hlinkClick r:id="rId4"/>
          </p:cNvPr>
          <p:cNvPicPr>
            <a:picLocks noChangeAspect="1" noChangeArrowheads="1"/>
          </p:cNvPicPr>
          <p:nvPr/>
        </p:nvPicPr>
        <p:blipFill>
          <a:blip r:embed="rId5" cstate="print"/>
          <a:srcRect/>
          <a:stretch>
            <a:fillRect/>
          </a:stretch>
        </p:blipFill>
        <p:spPr bwMode="auto">
          <a:xfrm>
            <a:off x="142844" y="428604"/>
            <a:ext cx="762000" cy="76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3042" y="2857496"/>
            <a:ext cx="4214826" cy="3139321"/>
          </a:xfrm>
          <a:prstGeom prst="rect">
            <a:avLst/>
          </a:prstGeom>
        </p:spPr>
        <p:txBody>
          <a:bodyPr wrap="square">
            <a:spAutoFit/>
          </a:bodyPr>
          <a:lstStyle/>
          <a:p>
            <a:pPr algn="ctr"/>
            <a:r>
              <a:rPr lang="en-GB" dirty="0"/>
              <a:t>During hard exercise when anaerobic respiration occurs with aerobic respiration, an </a:t>
            </a:r>
            <a:r>
              <a:rPr lang="en-GB" b="1" dirty="0"/>
              <a:t>oxygen debt</a:t>
            </a:r>
            <a:r>
              <a:rPr lang="en-GB" dirty="0"/>
              <a:t> builds up. This is because glucose is not broken down completely to form carbon dioxide and water. Some of it is broken down to form lactic acid. Panting after exercise provides oxygen to breakdown lactic acid. The increased heart rate also allows lactic acid to be carried away by the blood to the liver, where it is broken down</a:t>
            </a:r>
          </a:p>
        </p:txBody>
      </p:sp>
      <p:sp>
        <p:nvSpPr>
          <p:cNvPr id="6" name="Title 1"/>
          <p:cNvSpPr>
            <a:spLocks noGrp="1"/>
          </p:cNvSpPr>
          <p:nvPr>
            <p:ph type="title"/>
          </p:nvPr>
        </p:nvSpPr>
        <p:spPr>
          <a:xfrm>
            <a:off x="2500298" y="642918"/>
            <a:ext cx="3929090" cy="488968"/>
          </a:xfrm>
        </p:spPr>
        <p:txBody>
          <a:bodyPr>
            <a:normAutofit fontScale="90000"/>
          </a:bodyPr>
          <a:lstStyle/>
          <a:p>
            <a:r>
              <a:rPr lang="en-GB" sz="3600" dirty="0" smtClean="0"/>
              <a:t>Lactic Acid Production</a:t>
            </a:r>
            <a:endParaRPr lang="en-GB" sz="3600" dirty="0"/>
          </a:p>
        </p:txBody>
      </p:sp>
      <p:sp>
        <p:nvSpPr>
          <p:cNvPr id="7" name="Rectangle 6"/>
          <p:cNvSpPr/>
          <p:nvPr/>
        </p:nvSpPr>
        <p:spPr>
          <a:xfrm>
            <a:off x="357158" y="1357298"/>
            <a:ext cx="4572000" cy="1477328"/>
          </a:xfrm>
          <a:prstGeom prst="rect">
            <a:avLst/>
          </a:prstGeom>
        </p:spPr>
        <p:txBody>
          <a:bodyPr>
            <a:spAutoFit/>
          </a:bodyPr>
          <a:lstStyle/>
          <a:p>
            <a:r>
              <a:rPr lang="en-GB" dirty="0" smtClean="0"/>
              <a:t>Lactic acid is a chemical structure made out of carbon, hydrogen, and oxygen. It is also known as milk acid. Lactate is produced in the body during a chemical reaction, but lactic acid doesn’t form under such simple conditions. </a:t>
            </a:r>
            <a:endParaRPr lang="en-GB" dirty="0"/>
          </a:p>
        </p:txBody>
      </p:sp>
      <p:sp>
        <p:nvSpPr>
          <p:cNvPr id="8" name="Rectangle 7"/>
          <p:cNvSpPr/>
          <p:nvPr/>
        </p:nvSpPr>
        <p:spPr>
          <a:xfrm>
            <a:off x="5857884" y="4071942"/>
            <a:ext cx="3071802" cy="2585323"/>
          </a:xfrm>
          <a:prstGeom prst="rect">
            <a:avLst/>
          </a:prstGeom>
        </p:spPr>
        <p:txBody>
          <a:bodyPr wrap="square">
            <a:spAutoFit/>
          </a:bodyPr>
          <a:lstStyle/>
          <a:p>
            <a:r>
              <a:rPr lang="en-GB" dirty="0" smtClean="0"/>
              <a:t>You can start to build up a resistance to lactic acid by working out at a medium intensity during your workouts. This means that you are working just hard enough to get your heart pumping fast and your lungs working a little harder. </a:t>
            </a:r>
            <a:endParaRPr lang="en-GB" dirty="0"/>
          </a:p>
        </p:txBody>
      </p:sp>
      <p:pic>
        <p:nvPicPr>
          <p:cNvPr id="16386" name="Picture 2" descr="http://upload.wikimedia.org/wikipedia/commons/5/59/Lactic-acid-3D-balls.png"/>
          <p:cNvPicPr>
            <a:picLocks noChangeAspect="1" noChangeArrowheads="1"/>
          </p:cNvPicPr>
          <p:nvPr/>
        </p:nvPicPr>
        <p:blipFill>
          <a:blip r:embed="rId3" cstate="print"/>
          <a:srcRect/>
          <a:stretch>
            <a:fillRect/>
          </a:stretch>
        </p:blipFill>
        <p:spPr bwMode="auto">
          <a:xfrm>
            <a:off x="4795820" y="428604"/>
            <a:ext cx="4348180" cy="3464351"/>
          </a:xfrm>
          <a:prstGeom prst="rect">
            <a:avLst/>
          </a:prstGeom>
          <a:noFill/>
        </p:spPr>
      </p:pic>
      <p:pic>
        <p:nvPicPr>
          <p:cNvPr id="16388" name="Picture 4" descr="http://www.ianaleksanderadams.com/KneesAreWeird/knees.jpg"/>
          <p:cNvPicPr>
            <a:picLocks noChangeAspect="1" noChangeArrowheads="1"/>
          </p:cNvPicPr>
          <p:nvPr/>
        </p:nvPicPr>
        <p:blipFill>
          <a:blip r:embed="rId4" cstate="print"/>
          <a:srcRect r="47500"/>
          <a:stretch>
            <a:fillRect/>
          </a:stretch>
        </p:blipFill>
        <p:spPr bwMode="auto">
          <a:xfrm>
            <a:off x="214282" y="3786190"/>
            <a:ext cx="1500198" cy="28575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642918"/>
            <a:ext cx="8229600" cy="1066800"/>
          </a:xfrm>
        </p:spPr>
        <p:txBody>
          <a:bodyPr/>
          <a:lstStyle/>
          <a:p>
            <a:r>
              <a:rPr lang="en-GB" dirty="0" smtClean="0"/>
              <a:t>Useful Terms</a:t>
            </a:r>
            <a:endParaRPr lang="en-GB" dirty="0"/>
          </a:p>
        </p:txBody>
      </p:sp>
      <p:sp>
        <p:nvSpPr>
          <p:cNvPr id="6" name="Rectangle 5"/>
          <p:cNvSpPr/>
          <p:nvPr/>
        </p:nvSpPr>
        <p:spPr>
          <a:xfrm>
            <a:off x="1000100" y="1571612"/>
            <a:ext cx="4929222" cy="1323439"/>
          </a:xfrm>
          <a:prstGeom prst="rect">
            <a:avLst/>
          </a:prstGeom>
        </p:spPr>
        <p:txBody>
          <a:bodyPr wrap="square">
            <a:spAutoFit/>
          </a:bodyPr>
          <a:lstStyle/>
          <a:p>
            <a:r>
              <a:rPr lang="en-GB" sz="2000" b="1" dirty="0" smtClean="0"/>
              <a:t>Oxygen Debt: </a:t>
            </a:r>
            <a:r>
              <a:rPr lang="en-GB" sz="2000" dirty="0" smtClean="0"/>
              <a:t>The </a:t>
            </a:r>
            <a:r>
              <a:rPr lang="en-GB" sz="2000" dirty="0"/>
              <a:t>amount of extra oxygen required by muscle tissue to oxidize lactic acid and replenish depleted ATP and </a:t>
            </a:r>
            <a:r>
              <a:rPr lang="en-GB" sz="2000" dirty="0" err="1"/>
              <a:t>phosphocreatine</a:t>
            </a:r>
            <a:r>
              <a:rPr lang="en-GB" sz="2000" dirty="0"/>
              <a:t> following vigorous exercise. </a:t>
            </a:r>
          </a:p>
        </p:txBody>
      </p:sp>
      <p:sp>
        <p:nvSpPr>
          <p:cNvPr id="7" name="Rectangle 6"/>
          <p:cNvSpPr/>
          <p:nvPr/>
        </p:nvSpPr>
        <p:spPr>
          <a:xfrm>
            <a:off x="4286248" y="3500438"/>
            <a:ext cx="4572000" cy="1015663"/>
          </a:xfrm>
          <a:prstGeom prst="rect">
            <a:avLst/>
          </a:prstGeom>
        </p:spPr>
        <p:txBody>
          <a:bodyPr>
            <a:spAutoFit/>
          </a:bodyPr>
          <a:lstStyle/>
          <a:p>
            <a:r>
              <a:rPr lang="en-GB" sz="2000" b="1" dirty="0" smtClean="0"/>
              <a:t>Vital Capacity: </a:t>
            </a:r>
            <a:r>
              <a:rPr lang="en-GB" sz="2000" dirty="0" smtClean="0"/>
              <a:t>The </a:t>
            </a:r>
            <a:r>
              <a:rPr lang="en-GB" sz="2000" dirty="0"/>
              <a:t>amount of air that can be forcibly expelled from the lungs after breathing in as deeply as possible.</a:t>
            </a:r>
          </a:p>
        </p:txBody>
      </p:sp>
      <p:sp>
        <p:nvSpPr>
          <p:cNvPr id="8" name="Rectangle 7"/>
          <p:cNvSpPr/>
          <p:nvPr/>
        </p:nvSpPr>
        <p:spPr>
          <a:xfrm>
            <a:off x="571472" y="5429264"/>
            <a:ext cx="4572000" cy="677108"/>
          </a:xfrm>
          <a:prstGeom prst="rect">
            <a:avLst/>
          </a:prstGeom>
        </p:spPr>
        <p:txBody>
          <a:bodyPr>
            <a:spAutoFit/>
          </a:bodyPr>
          <a:lstStyle/>
          <a:p>
            <a:r>
              <a:rPr lang="en-GB" sz="2000" b="1" dirty="0" smtClean="0"/>
              <a:t>Tidal Volume: </a:t>
            </a:r>
            <a:r>
              <a:rPr lang="en-GB" dirty="0" smtClean="0"/>
              <a:t>The </a:t>
            </a:r>
            <a:r>
              <a:rPr lang="en-GB" dirty="0"/>
              <a:t>volume of air inhaled and exhaled with each breath. </a:t>
            </a:r>
          </a:p>
        </p:txBody>
      </p:sp>
      <p:pic>
        <p:nvPicPr>
          <p:cNvPr id="15362" name="Picture 2" descr="http://staff.jccc.net/PDECELL/cellresp/atp1.gif"/>
          <p:cNvPicPr>
            <a:picLocks noChangeAspect="1" noChangeArrowheads="1"/>
          </p:cNvPicPr>
          <p:nvPr/>
        </p:nvPicPr>
        <p:blipFill>
          <a:blip r:embed="rId3" cstate="print">
            <a:clrChange>
              <a:clrFrom>
                <a:srgbClr val="000000"/>
              </a:clrFrom>
              <a:clrTo>
                <a:srgbClr val="000000">
                  <a:alpha val="0"/>
                </a:srgbClr>
              </a:clrTo>
            </a:clrChange>
          </a:blip>
          <a:srcRect t="14706" b="11764"/>
          <a:stretch>
            <a:fillRect/>
          </a:stretch>
        </p:blipFill>
        <p:spPr bwMode="auto">
          <a:xfrm>
            <a:off x="5929322" y="1357298"/>
            <a:ext cx="2782700" cy="1785950"/>
          </a:xfrm>
          <a:prstGeom prst="rect">
            <a:avLst/>
          </a:prstGeom>
          <a:solidFill>
            <a:schemeClr val="bg1"/>
          </a:solidFill>
        </p:spPr>
      </p:pic>
      <p:pic>
        <p:nvPicPr>
          <p:cNvPr id="15364" name="Picture 4" descr="http://www.oup.co.uk/images/oxed/children/yoes/humans/lungs.jpg"/>
          <p:cNvPicPr>
            <a:picLocks noChangeAspect="1" noChangeArrowheads="1"/>
          </p:cNvPicPr>
          <p:nvPr/>
        </p:nvPicPr>
        <p:blipFill>
          <a:blip r:embed="rId4" cstate="print"/>
          <a:srcRect/>
          <a:stretch>
            <a:fillRect/>
          </a:stretch>
        </p:blipFill>
        <p:spPr bwMode="auto">
          <a:xfrm>
            <a:off x="1142976" y="3286124"/>
            <a:ext cx="2214578" cy="2214578"/>
          </a:xfrm>
          <a:prstGeom prst="rect">
            <a:avLst/>
          </a:prstGeom>
          <a:noFill/>
        </p:spPr>
      </p:pic>
      <p:pic>
        <p:nvPicPr>
          <p:cNvPr id="15366" name="Picture 6" descr="http://www.globalwarmingart.com/images/a/a4/Oxygen_Molecule_VdW.png"/>
          <p:cNvPicPr>
            <a:picLocks noChangeAspect="1" noChangeArrowheads="1"/>
          </p:cNvPicPr>
          <p:nvPr/>
        </p:nvPicPr>
        <p:blipFill>
          <a:blip r:embed="rId5" cstate="print"/>
          <a:srcRect/>
          <a:stretch>
            <a:fillRect/>
          </a:stretch>
        </p:blipFill>
        <p:spPr bwMode="auto">
          <a:xfrm>
            <a:off x="5929322" y="4714884"/>
            <a:ext cx="2357454" cy="17445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17578" t="33203" r="26758" b="12109"/>
          <a:stretch>
            <a:fillRect/>
          </a:stretch>
        </p:blipFill>
        <p:spPr bwMode="auto">
          <a:xfrm>
            <a:off x="857224" y="1383593"/>
            <a:ext cx="7429552" cy="5474407"/>
          </a:xfrm>
          <a:prstGeom prst="rect">
            <a:avLst/>
          </a:prstGeom>
          <a:noFill/>
          <a:ln w="9525">
            <a:noFill/>
            <a:miter lim="800000"/>
            <a:headEnd/>
            <a:tailEnd/>
          </a:ln>
          <a:effectLst/>
        </p:spPr>
      </p:pic>
      <p:sp>
        <p:nvSpPr>
          <p:cNvPr id="6" name="Rectangle 5"/>
          <p:cNvSpPr/>
          <p:nvPr/>
        </p:nvSpPr>
        <p:spPr>
          <a:xfrm>
            <a:off x="6500826" y="1571612"/>
            <a:ext cx="2071702" cy="10715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1500166" y="500042"/>
            <a:ext cx="6572296" cy="107721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GB" sz="3200" b="1" dirty="0" smtClean="0">
                <a:ln w="50800"/>
                <a:solidFill>
                  <a:schemeClr val="accent2">
                    <a:lumMod val="75000"/>
                  </a:schemeClr>
                </a:solidFill>
              </a:rPr>
              <a:t>The Layout of the </a:t>
            </a:r>
            <a:r>
              <a:rPr lang="en-GB" sz="3200" b="1" dirty="0">
                <a:ln w="50800"/>
                <a:solidFill>
                  <a:schemeClr val="accent2">
                    <a:lumMod val="75000"/>
                  </a:schemeClr>
                </a:solidFill>
              </a:rPr>
              <a:t>R</a:t>
            </a:r>
            <a:r>
              <a:rPr lang="en-GB" sz="3200" b="1" dirty="0" smtClean="0">
                <a:ln w="50800"/>
                <a:solidFill>
                  <a:schemeClr val="accent2">
                    <a:lumMod val="75000"/>
                  </a:schemeClr>
                </a:solidFill>
              </a:rPr>
              <a:t>espiratory Organs</a:t>
            </a:r>
            <a:endParaRPr lang="en-GB" sz="3200" b="1" dirty="0">
              <a:ln w="50800"/>
              <a:solidFill>
                <a:schemeClr val="accent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8596" y="571480"/>
            <a:ext cx="8382000" cy="1069848"/>
          </a:xfrm>
        </p:spPr>
        <p:txBody>
          <a:bodyPr/>
          <a:lstStyle/>
          <a:p>
            <a:pPr algn="ctr"/>
            <a:r>
              <a:rPr lang="en-GB" dirty="0" smtClean="0"/>
              <a:t>Breathing</a:t>
            </a:r>
            <a:endParaRPr lang="en-GB" dirty="0"/>
          </a:p>
        </p:txBody>
      </p:sp>
      <p:sp>
        <p:nvSpPr>
          <p:cNvPr id="4" name="Text Placeholder 3"/>
          <p:cNvSpPr>
            <a:spLocks noGrp="1"/>
          </p:cNvSpPr>
          <p:nvPr>
            <p:ph type="body" idx="1"/>
          </p:nvPr>
        </p:nvSpPr>
        <p:spPr>
          <a:xfrm>
            <a:off x="428596" y="1571612"/>
            <a:ext cx="4041648" cy="457200"/>
          </a:xfrm>
        </p:spPr>
        <p:txBody>
          <a:bodyPr/>
          <a:lstStyle/>
          <a:p>
            <a:r>
              <a:rPr lang="en-GB" dirty="0" smtClean="0"/>
              <a:t>Before Exercise</a:t>
            </a:r>
            <a:endParaRPr lang="en-GB" dirty="0"/>
          </a:p>
        </p:txBody>
      </p:sp>
      <p:sp>
        <p:nvSpPr>
          <p:cNvPr id="6" name="Text Placeholder 5"/>
          <p:cNvSpPr>
            <a:spLocks noGrp="1"/>
          </p:cNvSpPr>
          <p:nvPr>
            <p:ph type="body" sz="half" idx="3"/>
          </p:nvPr>
        </p:nvSpPr>
        <p:spPr>
          <a:xfrm>
            <a:off x="5072066" y="1571612"/>
            <a:ext cx="3827493" cy="457200"/>
          </a:xfrm>
        </p:spPr>
        <p:txBody>
          <a:bodyPr/>
          <a:lstStyle/>
          <a:p>
            <a:r>
              <a:rPr lang="en-GB" dirty="0" smtClean="0"/>
              <a:t>After intense exercise</a:t>
            </a:r>
            <a:endParaRPr lang="en-GB" dirty="0"/>
          </a:p>
        </p:txBody>
      </p:sp>
      <p:sp>
        <p:nvSpPr>
          <p:cNvPr id="5" name="Content Placeholder 4"/>
          <p:cNvSpPr>
            <a:spLocks noGrp="1"/>
          </p:cNvSpPr>
          <p:nvPr>
            <p:ph sz="quarter" idx="2"/>
          </p:nvPr>
        </p:nvSpPr>
        <p:spPr>
          <a:xfrm>
            <a:off x="428596" y="2071678"/>
            <a:ext cx="4041648" cy="3886200"/>
          </a:xfrm>
        </p:spPr>
        <p:txBody>
          <a:bodyPr/>
          <a:lstStyle/>
          <a:p>
            <a:r>
              <a:rPr lang="en-GB" dirty="0" smtClean="0"/>
              <a:t>Breathing is regular</a:t>
            </a:r>
          </a:p>
          <a:p>
            <a:r>
              <a:rPr lang="en-GB" dirty="0" smtClean="0"/>
              <a:t>Breaths have less volume</a:t>
            </a:r>
          </a:p>
          <a:p>
            <a:r>
              <a:rPr lang="en-GB" dirty="0" smtClean="0"/>
              <a:t>Enough oxygen is being provided to the muscles</a:t>
            </a:r>
            <a:endParaRPr lang="en-GB" dirty="0"/>
          </a:p>
        </p:txBody>
      </p:sp>
      <p:sp>
        <p:nvSpPr>
          <p:cNvPr id="7" name="Content Placeholder 6"/>
          <p:cNvSpPr>
            <a:spLocks noGrp="1"/>
          </p:cNvSpPr>
          <p:nvPr>
            <p:ph sz="quarter" idx="4"/>
          </p:nvPr>
        </p:nvSpPr>
        <p:spPr>
          <a:xfrm>
            <a:off x="4857752" y="2428868"/>
            <a:ext cx="4041775" cy="3886200"/>
          </a:xfrm>
        </p:spPr>
        <p:txBody>
          <a:bodyPr/>
          <a:lstStyle/>
          <a:p>
            <a:r>
              <a:rPr lang="en-GB" dirty="0" smtClean="0"/>
              <a:t>Breathing is frantic</a:t>
            </a:r>
          </a:p>
          <a:p>
            <a:r>
              <a:rPr lang="en-GB" dirty="0" smtClean="0"/>
              <a:t>Breaths have more volume</a:t>
            </a:r>
          </a:p>
          <a:p>
            <a:r>
              <a:rPr lang="en-GB" dirty="0" smtClean="0"/>
              <a:t>Not enough oxygen is provided to the muscles after exercising because the muscles have used it up. This leaves them body in oxygen debt.</a:t>
            </a:r>
          </a:p>
          <a:p>
            <a:r>
              <a:rPr lang="en-GB" dirty="0" smtClean="0"/>
              <a:t>Breathing is heavy (gulping in large amounts of air) to repay the oxygen debt</a:t>
            </a:r>
            <a:endParaRPr lang="en-GB" dirty="0"/>
          </a:p>
        </p:txBody>
      </p:sp>
      <p:pic>
        <p:nvPicPr>
          <p:cNvPr id="9" name="Picture 2" descr="http://www.chicagoubf.org/disciples/breathing_action.gif"/>
          <p:cNvPicPr>
            <a:picLocks noChangeAspect="1" noChangeArrowheads="1"/>
          </p:cNvPicPr>
          <p:nvPr/>
        </p:nvPicPr>
        <p:blipFill>
          <a:blip r:embed="rId3" cstate="print"/>
          <a:srcRect/>
          <a:stretch>
            <a:fillRect/>
          </a:stretch>
        </p:blipFill>
        <p:spPr bwMode="auto">
          <a:xfrm>
            <a:off x="285720" y="3429000"/>
            <a:ext cx="4714908" cy="32227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14356"/>
            <a:ext cx="8382000" cy="1069848"/>
          </a:xfrm>
        </p:spPr>
        <p:txBody>
          <a:bodyPr/>
          <a:lstStyle/>
          <a:p>
            <a:pPr algn="ctr"/>
            <a:r>
              <a:rPr lang="en-GB" dirty="0" smtClean="0"/>
              <a:t>Mechanics of breathing</a:t>
            </a:r>
            <a:endParaRPr lang="en-GB" dirty="0"/>
          </a:p>
        </p:txBody>
      </p:sp>
      <p:sp>
        <p:nvSpPr>
          <p:cNvPr id="3" name="Text Placeholder 2"/>
          <p:cNvSpPr>
            <a:spLocks noGrp="1"/>
          </p:cNvSpPr>
          <p:nvPr>
            <p:ph type="body" idx="1"/>
          </p:nvPr>
        </p:nvSpPr>
        <p:spPr>
          <a:xfrm>
            <a:off x="357158" y="1714488"/>
            <a:ext cx="4041648" cy="528638"/>
          </a:xfrm>
        </p:spPr>
        <p:txBody>
          <a:bodyPr/>
          <a:lstStyle/>
          <a:p>
            <a:pPr algn="ctr"/>
            <a:r>
              <a:rPr lang="en-GB" dirty="0" smtClean="0"/>
              <a:t>Inspiration – breathing in</a:t>
            </a:r>
            <a:endParaRPr lang="en-GB" dirty="0"/>
          </a:p>
        </p:txBody>
      </p:sp>
      <p:sp>
        <p:nvSpPr>
          <p:cNvPr id="4" name="Text Placeholder 3"/>
          <p:cNvSpPr>
            <a:spLocks noGrp="1"/>
          </p:cNvSpPr>
          <p:nvPr>
            <p:ph type="body" sz="half" idx="3"/>
          </p:nvPr>
        </p:nvSpPr>
        <p:spPr>
          <a:xfrm>
            <a:off x="4786314" y="1714488"/>
            <a:ext cx="4041775" cy="528638"/>
          </a:xfrm>
        </p:spPr>
        <p:txBody>
          <a:bodyPr/>
          <a:lstStyle/>
          <a:p>
            <a:pPr algn="ctr"/>
            <a:r>
              <a:rPr lang="en-GB" dirty="0" smtClean="0"/>
              <a:t>Expiration – breathing out</a:t>
            </a:r>
            <a:endParaRPr lang="en-GB" dirty="0"/>
          </a:p>
        </p:txBody>
      </p:sp>
      <p:sp>
        <p:nvSpPr>
          <p:cNvPr id="5" name="Content Placeholder 4"/>
          <p:cNvSpPr>
            <a:spLocks noGrp="1"/>
          </p:cNvSpPr>
          <p:nvPr>
            <p:ph sz="quarter" idx="2"/>
          </p:nvPr>
        </p:nvSpPr>
        <p:spPr>
          <a:xfrm>
            <a:off x="357158" y="2428868"/>
            <a:ext cx="4041648" cy="3886200"/>
          </a:xfrm>
        </p:spPr>
        <p:txBody>
          <a:bodyPr>
            <a:normAutofit fontScale="92500"/>
          </a:bodyPr>
          <a:lstStyle/>
          <a:p>
            <a:endParaRPr lang="en-GB" dirty="0" smtClean="0"/>
          </a:p>
          <a:p>
            <a:pPr>
              <a:lnSpc>
                <a:spcPct val="150000"/>
              </a:lnSpc>
            </a:pPr>
            <a:r>
              <a:rPr lang="en-GB" dirty="0" err="1" smtClean="0"/>
              <a:t>Intercostal</a:t>
            </a:r>
            <a:r>
              <a:rPr lang="en-GB" dirty="0" smtClean="0"/>
              <a:t> muscles contract</a:t>
            </a:r>
          </a:p>
          <a:p>
            <a:pPr>
              <a:lnSpc>
                <a:spcPct val="150000"/>
              </a:lnSpc>
            </a:pPr>
            <a:r>
              <a:rPr lang="en-GB" dirty="0" smtClean="0"/>
              <a:t>Ribs move up &amp; out</a:t>
            </a:r>
          </a:p>
          <a:p>
            <a:pPr>
              <a:lnSpc>
                <a:spcPct val="150000"/>
              </a:lnSpc>
            </a:pPr>
            <a:r>
              <a:rPr lang="en-GB" dirty="0" smtClean="0"/>
              <a:t>Diaphragm contracts and flattens</a:t>
            </a:r>
          </a:p>
          <a:p>
            <a:pPr>
              <a:lnSpc>
                <a:spcPct val="150000"/>
              </a:lnSpc>
            </a:pPr>
            <a:r>
              <a:rPr lang="en-GB" dirty="0" smtClean="0"/>
              <a:t>Chest expands increasing space</a:t>
            </a:r>
          </a:p>
          <a:p>
            <a:pPr>
              <a:lnSpc>
                <a:spcPct val="150000"/>
              </a:lnSpc>
            </a:pPr>
            <a:r>
              <a:rPr lang="en-GB" dirty="0" smtClean="0"/>
              <a:t>Air pressure decreases</a:t>
            </a:r>
          </a:p>
          <a:p>
            <a:pPr>
              <a:lnSpc>
                <a:spcPct val="150000"/>
              </a:lnSpc>
            </a:pPr>
            <a:r>
              <a:rPr lang="en-GB" dirty="0" smtClean="0"/>
              <a:t>Air is drawn in to lungs</a:t>
            </a:r>
          </a:p>
          <a:p>
            <a:pPr>
              <a:lnSpc>
                <a:spcPct val="150000"/>
              </a:lnSpc>
            </a:pPr>
            <a:endParaRPr lang="en-GB" dirty="0" smtClean="0"/>
          </a:p>
          <a:p>
            <a:pPr>
              <a:lnSpc>
                <a:spcPct val="150000"/>
              </a:lnSpc>
              <a:buNone/>
            </a:pPr>
            <a:endParaRPr lang="en-GB" dirty="0"/>
          </a:p>
        </p:txBody>
      </p:sp>
      <p:sp>
        <p:nvSpPr>
          <p:cNvPr id="6" name="Content Placeholder 5"/>
          <p:cNvSpPr>
            <a:spLocks noGrp="1"/>
          </p:cNvSpPr>
          <p:nvPr>
            <p:ph sz="quarter" idx="4"/>
          </p:nvPr>
        </p:nvSpPr>
        <p:spPr/>
        <p:txBody>
          <a:bodyPr/>
          <a:lstStyle/>
          <a:p>
            <a:pPr>
              <a:lnSpc>
                <a:spcPct val="150000"/>
              </a:lnSpc>
            </a:pPr>
            <a:r>
              <a:rPr lang="en-GB" dirty="0" err="1" smtClean="0"/>
              <a:t>Intercostal</a:t>
            </a:r>
            <a:r>
              <a:rPr lang="en-GB" dirty="0" smtClean="0"/>
              <a:t> muscles relax</a:t>
            </a:r>
          </a:p>
          <a:p>
            <a:pPr>
              <a:lnSpc>
                <a:spcPct val="150000"/>
              </a:lnSpc>
            </a:pPr>
            <a:r>
              <a:rPr lang="en-GB" dirty="0" smtClean="0"/>
              <a:t>Diaphragm  relaxes becoming domed</a:t>
            </a:r>
          </a:p>
          <a:p>
            <a:pPr>
              <a:lnSpc>
                <a:spcPct val="150000"/>
              </a:lnSpc>
            </a:pPr>
            <a:r>
              <a:rPr lang="en-GB" dirty="0" smtClean="0"/>
              <a:t>Chest becomes smaller</a:t>
            </a:r>
          </a:p>
          <a:p>
            <a:pPr>
              <a:lnSpc>
                <a:spcPct val="150000"/>
              </a:lnSpc>
            </a:pPr>
            <a:r>
              <a:rPr lang="en-GB" dirty="0" smtClean="0"/>
              <a:t>Air pressure increases</a:t>
            </a:r>
          </a:p>
          <a:p>
            <a:pPr>
              <a:lnSpc>
                <a:spcPct val="150000"/>
              </a:lnSpc>
            </a:pPr>
            <a:r>
              <a:rPr lang="en-GB" dirty="0" smtClean="0"/>
              <a:t>Air is expelled from lungs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00034" y="857232"/>
            <a:ext cx="8229600" cy="1066800"/>
          </a:xfrm>
        </p:spPr>
        <p:txBody>
          <a:bodyPr/>
          <a:lstStyle/>
          <a:p>
            <a:pPr algn="ctr"/>
            <a:r>
              <a:rPr lang="en-GB" dirty="0" smtClean="0"/>
              <a:t>Obtaining Energy</a:t>
            </a:r>
            <a:endParaRPr lang="en-GB" dirty="0"/>
          </a:p>
        </p:txBody>
      </p:sp>
      <p:sp>
        <p:nvSpPr>
          <p:cNvPr id="15" name="Content Placeholder 14"/>
          <p:cNvSpPr>
            <a:spLocks noGrp="1"/>
          </p:cNvSpPr>
          <p:nvPr>
            <p:ph idx="1"/>
          </p:nvPr>
        </p:nvSpPr>
        <p:spPr>
          <a:xfrm>
            <a:off x="500034" y="2000240"/>
            <a:ext cx="8229600" cy="4071966"/>
          </a:xfrm>
        </p:spPr>
        <p:txBody>
          <a:bodyPr/>
          <a:lstStyle/>
          <a:p>
            <a:r>
              <a:rPr lang="en-GB" dirty="0" smtClean="0"/>
              <a:t>Carbohydrates in the form of starch from foods such as bread, pasta and potatoes form most of our energy supply</a:t>
            </a:r>
          </a:p>
          <a:p>
            <a:r>
              <a:rPr lang="en-GB" dirty="0" smtClean="0"/>
              <a:t>The starch is digested into glucose molecules and passed into the blood</a:t>
            </a:r>
          </a:p>
          <a:p>
            <a:r>
              <a:rPr lang="en-GB" dirty="0" smtClean="0"/>
              <a:t>As well as in the liver and muscles, glucose is diffused easily into the body cells and is used to meet the energy demand via respiration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Nasal System</a:t>
            </a:r>
            <a:endParaRPr lang="en-GB" dirty="0"/>
          </a:p>
        </p:txBody>
      </p:sp>
      <p:sp>
        <p:nvSpPr>
          <p:cNvPr id="5" name="Content Placeholder 4"/>
          <p:cNvSpPr>
            <a:spLocks noGrp="1"/>
          </p:cNvSpPr>
          <p:nvPr>
            <p:ph idx="1"/>
          </p:nvPr>
        </p:nvSpPr>
        <p:spPr>
          <a:xfrm>
            <a:off x="457200" y="2249424"/>
            <a:ext cx="4829180" cy="4325112"/>
          </a:xfrm>
        </p:spPr>
        <p:txBody>
          <a:bodyPr>
            <a:normAutofit/>
          </a:bodyPr>
          <a:lstStyle/>
          <a:p>
            <a:pPr lvl="0"/>
            <a:r>
              <a:rPr lang="en-GB" dirty="0" smtClean="0"/>
              <a:t>Humidifying and heating of inhaled air because of slow air turnover in this region. </a:t>
            </a:r>
          </a:p>
          <a:p>
            <a:pPr lvl="0"/>
            <a:endParaRPr lang="en-GB" dirty="0" smtClean="0"/>
          </a:p>
          <a:p>
            <a:pPr lvl="0"/>
            <a:r>
              <a:rPr lang="en-GB" dirty="0" smtClean="0"/>
              <a:t>Dust and particles are filtered by short thick hairs, vibrissae, in the nasal cavity.</a:t>
            </a:r>
          </a:p>
          <a:p>
            <a:endParaRPr lang="en-GB" dirty="0"/>
          </a:p>
        </p:txBody>
      </p:sp>
      <p:sp>
        <p:nvSpPr>
          <p:cNvPr id="6" name="Title 3"/>
          <p:cNvSpPr txBox="1">
            <a:spLocks/>
          </p:cNvSpPr>
          <p:nvPr/>
        </p:nvSpPr>
        <p:spPr>
          <a:xfrm>
            <a:off x="5357818" y="714356"/>
            <a:ext cx="3319458" cy="578647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13314" name="Picture 2" descr="http://graphics8.nytimes.com/images/2007/08/01/health/adam/9657.jpg"/>
          <p:cNvPicPr>
            <a:picLocks noChangeAspect="1" noChangeArrowheads="1"/>
          </p:cNvPicPr>
          <p:nvPr/>
        </p:nvPicPr>
        <p:blipFill>
          <a:blip r:embed="rId3" cstate="print"/>
          <a:srcRect/>
          <a:stretch>
            <a:fillRect/>
          </a:stretch>
        </p:blipFill>
        <p:spPr bwMode="auto">
          <a:xfrm>
            <a:off x="5143504" y="2571744"/>
            <a:ext cx="3810000" cy="304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Lungs</a:t>
            </a:r>
            <a:endParaRPr lang="en-GB" dirty="0"/>
          </a:p>
        </p:txBody>
      </p:sp>
      <p:sp>
        <p:nvSpPr>
          <p:cNvPr id="3" name="Content Placeholder 2"/>
          <p:cNvSpPr>
            <a:spLocks noGrp="1"/>
          </p:cNvSpPr>
          <p:nvPr>
            <p:ph idx="1"/>
          </p:nvPr>
        </p:nvSpPr>
        <p:spPr>
          <a:xfrm>
            <a:off x="357158" y="2214554"/>
            <a:ext cx="4500594" cy="4325112"/>
          </a:xfrm>
        </p:spPr>
        <p:txBody>
          <a:bodyPr>
            <a:normAutofit lnSpcReduction="10000"/>
          </a:bodyPr>
          <a:lstStyle/>
          <a:p>
            <a:r>
              <a:rPr lang="en-GB" dirty="0" smtClean="0"/>
              <a:t>The job of the lungs is to provide oxygen to the rest of the body. In addition to providing the body with oxygen the lungs also adjust the Ph of the blood by regulating the carbon dioxide levels in the blood.</a:t>
            </a:r>
          </a:p>
          <a:p>
            <a:endParaRPr lang="en-GB" dirty="0" smtClean="0"/>
          </a:p>
          <a:p>
            <a:endParaRPr lang="en-GB" dirty="0"/>
          </a:p>
        </p:txBody>
      </p:sp>
      <p:pic>
        <p:nvPicPr>
          <p:cNvPr id="14338" name="Picture 2" descr="http://www.odec.ca/projects/2005/thog5n0/public_html/lungs.jpeg"/>
          <p:cNvPicPr>
            <a:picLocks noChangeAspect="1" noChangeArrowheads="1"/>
          </p:cNvPicPr>
          <p:nvPr/>
        </p:nvPicPr>
        <p:blipFill>
          <a:blip r:embed="rId3" cstate="print"/>
          <a:srcRect/>
          <a:stretch>
            <a:fillRect/>
          </a:stretch>
        </p:blipFill>
        <p:spPr bwMode="auto">
          <a:xfrm>
            <a:off x="4786314" y="1428736"/>
            <a:ext cx="4357686" cy="507209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Breathing during Exercise</a:t>
            </a:r>
            <a:endParaRPr lang="en-GB" dirty="0"/>
          </a:p>
        </p:txBody>
      </p:sp>
      <p:sp>
        <p:nvSpPr>
          <p:cNvPr id="3" name="Content Placeholder 2"/>
          <p:cNvSpPr>
            <a:spLocks noGrp="1"/>
          </p:cNvSpPr>
          <p:nvPr>
            <p:ph idx="1"/>
          </p:nvPr>
        </p:nvSpPr>
        <p:spPr>
          <a:xfrm>
            <a:off x="457200" y="2249424"/>
            <a:ext cx="4471990" cy="4325112"/>
          </a:xfrm>
        </p:spPr>
        <p:txBody>
          <a:bodyPr>
            <a:normAutofit lnSpcReduction="10000"/>
          </a:bodyPr>
          <a:lstStyle/>
          <a:p>
            <a:r>
              <a:rPr lang="en-GB" dirty="0" smtClean="0"/>
              <a:t>During exercise more CO2 is produced and not enough oxygen is sent to the muscles. </a:t>
            </a:r>
          </a:p>
          <a:p>
            <a:r>
              <a:rPr lang="en-GB" dirty="0" smtClean="0"/>
              <a:t>When exercising it is best to inhale for a longer time than you exhale. This increases the oxygen levels in your blood.</a:t>
            </a:r>
            <a:endParaRPr lang="en-GB" dirty="0"/>
          </a:p>
        </p:txBody>
      </p:sp>
      <p:pic>
        <p:nvPicPr>
          <p:cNvPr id="15362" name="Picture 2" descr="http://www.sportsdestination.christchurch.org.nz/images/chchfacts/speedrunner.jpg"/>
          <p:cNvPicPr>
            <a:picLocks noChangeAspect="1" noChangeArrowheads="1"/>
          </p:cNvPicPr>
          <p:nvPr/>
        </p:nvPicPr>
        <p:blipFill>
          <a:blip r:embed="rId3" cstate="print"/>
          <a:srcRect/>
          <a:stretch>
            <a:fillRect/>
          </a:stretch>
        </p:blipFill>
        <p:spPr bwMode="auto">
          <a:xfrm>
            <a:off x="6286512" y="2857496"/>
            <a:ext cx="1371600" cy="2438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57356" y="2000240"/>
            <a:ext cx="5286380" cy="4247317"/>
          </a:xfrm>
          <a:prstGeom prst="rect">
            <a:avLst/>
          </a:prstGeom>
          <a:noFill/>
        </p:spPr>
        <p:txBody>
          <a:bodyPr wrap="square" rtlCol="0">
            <a:spAutoFit/>
          </a:bodyPr>
          <a:lstStyle/>
          <a:p>
            <a:pPr algn="ctr"/>
            <a:r>
              <a:rPr lang="en-GB" b="1" dirty="0" smtClean="0"/>
              <a:t>Immediate effects of training:</a:t>
            </a:r>
          </a:p>
          <a:p>
            <a:pPr algn="ctr">
              <a:buFontTx/>
              <a:buChar char="-"/>
            </a:pPr>
            <a:r>
              <a:rPr lang="en-GB" dirty="0" smtClean="0"/>
              <a:t>Increased rate of breathing</a:t>
            </a:r>
          </a:p>
          <a:p>
            <a:pPr algn="ctr">
              <a:buFontTx/>
              <a:buChar char="-"/>
            </a:pPr>
            <a:r>
              <a:rPr lang="en-GB" dirty="0" smtClean="0"/>
              <a:t>Increase in tidal volume (amount of air breathed in or out of the lungs in one breath)</a:t>
            </a:r>
          </a:p>
          <a:p>
            <a:pPr algn="ctr">
              <a:buFontTx/>
              <a:buChar char="-"/>
            </a:pPr>
            <a:endParaRPr lang="en-GB" b="1" dirty="0"/>
          </a:p>
          <a:p>
            <a:pPr algn="ctr"/>
            <a:r>
              <a:rPr lang="en-GB" b="1" dirty="0" smtClean="0"/>
              <a:t>Effects of regular training:</a:t>
            </a:r>
          </a:p>
          <a:p>
            <a:pPr algn="ctr"/>
            <a:r>
              <a:rPr lang="en-GB" dirty="0" smtClean="0"/>
              <a:t>-Stronger diaphragm and </a:t>
            </a:r>
            <a:r>
              <a:rPr lang="en-GB" dirty="0" err="1" smtClean="0"/>
              <a:t>intercostal</a:t>
            </a:r>
            <a:r>
              <a:rPr lang="en-GB" dirty="0" smtClean="0"/>
              <a:t> muscles</a:t>
            </a:r>
          </a:p>
          <a:p>
            <a:pPr algn="ctr"/>
            <a:r>
              <a:rPr lang="en-GB" dirty="0" smtClean="0"/>
              <a:t>-Increased number of alveoli</a:t>
            </a:r>
          </a:p>
          <a:p>
            <a:pPr algn="ctr"/>
            <a:r>
              <a:rPr lang="en-GB" dirty="0" smtClean="0"/>
              <a:t>-Increase in Vital Capacity</a:t>
            </a:r>
          </a:p>
          <a:p>
            <a:pPr algn="ctr"/>
            <a:r>
              <a:rPr lang="en-GB" dirty="0" smtClean="0"/>
              <a:t> (amount of air that can be forcibly exhaled after breathing in as much as possible)</a:t>
            </a:r>
          </a:p>
          <a:p>
            <a:pPr algn="ctr"/>
            <a:r>
              <a:rPr lang="en-GB" dirty="0" smtClean="0"/>
              <a:t>-Increased rate of gaseous exchange</a:t>
            </a:r>
          </a:p>
          <a:p>
            <a:pPr algn="ctr"/>
            <a:r>
              <a:rPr lang="en-GB" dirty="0" smtClean="0"/>
              <a:t>More oxygen delivered </a:t>
            </a:r>
          </a:p>
          <a:p>
            <a:pPr algn="ctr"/>
            <a:r>
              <a:rPr lang="en-GB" dirty="0" smtClean="0"/>
              <a:t>More efficient carbon dioxide removal</a:t>
            </a:r>
          </a:p>
          <a:p>
            <a:pPr>
              <a:buFontTx/>
              <a:buChar char="-"/>
            </a:pPr>
            <a:endParaRPr lang="en-GB" dirty="0"/>
          </a:p>
        </p:txBody>
      </p:sp>
      <p:sp>
        <p:nvSpPr>
          <p:cNvPr id="10" name="TextBox 9"/>
          <p:cNvSpPr txBox="1"/>
          <p:nvPr/>
        </p:nvSpPr>
        <p:spPr>
          <a:xfrm>
            <a:off x="857224" y="571480"/>
            <a:ext cx="7286676" cy="1077218"/>
          </a:xfrm>
          <a:prstGeom prst="rect">
            <a:avLst/>
          </a:prstGeom>
          <a:noFill/>
        </p:spPr>
        <p:txBody>
          <a:bodyPr wrap="square" rtlCol="0">
            <a:spAutoFit/>
          </a:bodyPr>
          <a:lstStyle/>
          <a:p>
            <a:pPr algn="ctr"/>
            <a:r>
              <a:rPr lang="en-GB" sz="3200" dirty="0" smtClean="0">
                <a:solidFill>
                  <a:schemeClr val="tx2">
                    <a:lumMod val="60000"/>
                    <a:lumOff val="40000"/>
                  </a:schemeClr>
                </a:solidFill>
              </a:rPr>
              <a:t>Effects of </a:t>
            </a:r>
          </a:p>
          <a:p>
            <a:pPr algn="ctr"/>
            <a:r>
              <a:rPr lang="en-GB" sz="3200" dirty="0" smtClean="0">
                <a:solidFill>
                  <a:schemeClr val="tx2">
                    <a:lumMod val="60000"/>
                    <a:lumOff val="40000"/>
                  </a:schemeClr>
                </a:solidFill>
              </a:rPr>
              <a:t>Training on the Respiratory System</a:t>
            </a:r>
            <a:endParaRPr lang="en-GB" sz="3200" dirty="0">
              <a:solidFill>
                <a:schemeClr val="tx2">
                  <a:lumMod val="60000"/>
                  <a:lumOff val="40000"/>
                </a:schemeClr>
              </a:solidFill>
            </a:endParaRPr>
          </a:p>
        </p:txBody>
      </p:sp>
      <p:pic>
        <p:nvPicPr>
          <p:cNvPr id="4101" name="Picture 5" descr="http://www.lee-smith-fitness.co.uk/sports-training-03.jpg"/>
          <p:cNvPicPr>
            <a:picLocks noChangeAspect="1" noChangeArrowheads="1"/>
          </p:cNvPicPr>
          <p:nvPr/>
        </p:nvPicPr>
        <p:blipFill>
          <a:blip r:embed="rId3" cstate="print"/>
          <a:srcRect l="14313" r="19847"/>
          <a:stretch>
            <a:fillRect/>
          </a:stretch>
        </p:blipFill>
        <p:spPr bwMode="auto">
          <a:xfrm>
            <a:off x="214282" y="2428868"/>
            <a:ext cx="1643074" cy="3333750"/>
          </a:xfrm>
          <a:prstGeom prst="rect">
            <a:avLst/>
          </a:prstGeom>
          <a:noFill/>
        </p:spPr>
      </p:pic>
      <p:pic>
        <p:nvPicPr>
          <p:cNvPr id="4103" name="Picture 7" descr="http://www.prohealthpartners.com/pix/second/news/sp_sum_97/jogging.jpg"/>
          <p:cNvPicPr>
            <a:picLocks noChangeAspect="1" noChangeArrowheads="1"/>
          </p:cNvPicPr>
          <p:nvPr/>
        </p:nvPicPr>
        <p:blipFill>
          <a:blip r:embed="rId4" cstate="print"/>
          <a:srcRect l="27676" t="11364" r="11438"/>
          <a:stretch>
            <a:fillRect/>
          </a:stretch>
        </p:blipFill>
        <p:spPr bwMode="auto">
          <a:xfrm>
            <a:off x="7358082" y="2285992"/>
            <a:ext cx="1571636" cy="334327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y and Pink">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Gray and Pink.thmx</Template>
  <TotalTime>104</TotalTime>
  <Words>869</Words>
  <Application>Microsoft Office PowerPoint</Application>
  <PresentationFormat>On-screen Show (4:3)</PresentationFormat>
  <Paragraphs>128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Gray and Pink</vt:lpstr>
      <vt:lpstr>Respiratory System</vt:lpstr>
      <vt:lpstr>PowerPoint Presentation</vt:lpstr>
      <vt:lpstr>Breathing</vt:lpstr>
      <vt:lpstr>Mechanics of breathing</vt:lpstr>
      <vt:lpstr>Obtaining Energy</vt:lpstr>
      <vt:lpstr>Nasal System</vt:lpstr>
      <vt:lpstr>Lungs</vt:lpstr>
      <vt:lpstr>Breathing during Exercise</vt:lpstr>
      <vt:lpstr>PowerPoint Presentation</vt:lpstr>
      <vt:lpstr>Relative composition of inhaled and exhaled air</vt:lpstr>
      <vt:lpstr>Aerobic and Anaerobic</vt:lpstr>
      <vt:lpstr>Lactic Acid Production</vt:lpstr>
      <vt:lpstr>Useful Terms</vt:lpstr>
    </vt:vector>
  </TitlesOfParts>
  <Company>Kendrick School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creator>Berwick, Adam</dc:creator>
  <cp:lastModifiedBy>Berwick, Adam</cp:lastModifiedBy>
  <cp:revision>17</cp:revision>
  <dcterms:created xsi:type="dcterms:W3CDTF">2012-10-07T07:21:58Z</dcterms:created>
  <dcterms:modified xsi:type="dcterms:W3CDTF">2015-08-18T22:13:16Z</dcterms:modified>
</cp:coreProperties>
</file>